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diagrams/layout1.xml" ContentType="application/vnd.openxmlformats-officedocument.drawingml.diagramLayout+xml"/>
  <Override PartName="/ppt/diagrams/data2.xml" ContentType="application/vnd.openxmlformats-officedocument.drawingml.diagramData+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3" r:id="rId2"/>
  </p:sldMasterIdLst>
  <p:notesMasterIdLst>
    <p:notesMasterId r:id="rId52"/>
  </p:notesMasterIdLst>
  <p:sldIdLst>
    <p:sldId id="257" r:id="rId3"/>
    <p:sldId id="318" r:id="rId4"/>
    <p:sldId id="319" r:id="rId5"/>
    <p:sldId id="310" r:id="rId6"/>
    <p:sldId id="261" r:id="rId7"/>
    <p:sldId id="312" r:id="rId8"/>
    <p:sldId id="262" r:id="rId9"/>
    <p:sldId id="263" r:id="rId10"/>
    <p:sldId id="264" r:id="rId11"/>
    <p:sldId id="265" r:id="rId12"/>
    <p:sldId id="266" r:id="rId13"/>
    <p:sldId id="299" r:id="rId14"/>
    <p:sldId id="269" r:id="rId15"/>
    <p:sldId id="295" r:id="rId16"/>
    <p:sldId id="315" r:id="rId17"/>
    <p:sldId id="324" r:id="rId18"/>
    <p:sldId id="316" r:id="rId19"/>
    <p:sldId id="322" r:id="rId20"/>
    <p:sldId id="325" r:id="rId21"/>
    <p:sldId id="331" r:id="rId22"/>
    <p:sldId id="333" r:id="rId23"/>
    <p:sldId id="321" r:id="rId24"/>
    <p:sldId id="340" r:id="rId25"/>
    <p:sldId id="358" r:id="rId26"/>
    <p:sldId id="270" r:id="rId27"/>
    <p:sldId id="334" r:id="rId28"/>
    <p:sldId id="327" r:id="rId29"/>
    <p:sldId id="328" r:id="rId30"/>
    <p:sldId id="359" r:id="rId31"/>
    <p:sldId id="338" r:id="rId32"/>
    <p:sldId id="291" r:id="rId33"/>
    <p:sldId id="275" r:id="rId34"/>
    <p:sldId id="341" r:id="rId35"/>
    <p:sldId id="339" r:id="rId36"/>
    <p:sldId id="360" r:id="rId37"/>
    <p:sldId id="342" r:id="rId38"/>
    <p:sldId id="362" r:id="rId39"/>
    <p:sldId id="277" r:id="rId40"/>
    <p:sldId id="363" r:id="rId41"/>
    <p:sldId id="343" r:id="rId42"/>
    <p:sldId id="355" r:id="rId43"/>
    <p:sldId id="345" r:id="rId44"/>
    <p:sldId id="348" r:id="rId45"/>
    <p:sldId id="347" r:id="rId46"/>
    <p:sldId id="349" r:id="rId47"/>
    <p:sldId id="350" r:id="rId48"/>
    <p:sldId id="351" r:id="rId49"/>
    <p:sldId id="352" r:id="rId50"/>
    <p:sldId id="353"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4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Percent of Patients Dialyzing with </a:t>
            </a:r>
          </a:p>
          <a:p>
            <a:pPr>
              <a:defRPr/>
            </a:pPr>
            <a:r>
              <a:rPr lang="en-US"/>
              <a:t>a catheter for &gt; 90 days</a:t>
            </a:r>
          </a:p>
        </c:rich>
      </c:tx>
    </c:title>
    <c:plotArea>
      <c:layout/>
      <c:lineChart>
        <c:grouping val="standard"/>
        <c:ser>
          <c:idx val="0"/>
          <c:order val="0"/>
          <c:cat>
            <c:strRef>
              <c:f>Sheet1!$A$2:$A$7</c:f>
              <c:strCache>
                <c:ptCount val="6"/>
                <c:pt idx="0">
                  <c:v>Jan</c:v>
                </c:pt>
                <c:pt idx="1">
                  <c:v>Feb</c:v>
                </c:pt>
                <c:pt idx="2">
                  <c:v>Mar</c:v>
                </c:pt>
                <c:pt idx="3">
                  <c:v>Apr</c:v>
                </c:pt>
                <c:pt idx="4">
                  <c:v>May</c:v>
                </c:pt>
                <c:pt idx="5">
                  <c:v>June</c:v>
                </c:pt>
              </c:strCache>
            </c:strRef>
          </c:cat>
          <c:val>
            <c:numRef>
              <c:f>Sheet1!$B$2:$B$7</c:f>
              <c:numCache>
                <c:formatCode>0%</c:formatCode>
                <c:ptCount val="6"/>
                <c:pt idx="0">
                  <c:v>0.35000000000000009</c:v>
                </c:pt>
                <c:pt idx="1">
                  <c:v>0.35000000000000009</c:v>
                </c:pt>
                <c:pt idx="2">
                  <c:v>0.3000000000000001</c:v>
                </c:pt>
                <c:pt idx="3">
                  <c:v>0.28000000000000008</c:v>
                </c:pt>
                <c:pt idx="4">
                  <c:v>0.26</c:v>
                </c:pt>
                <c:pt idx="5">
                  <c:v>0.25</c:v>
                </c:pt>
              </c:numCache>
            </c:numRef>
          </c:val>
        </c:ser>
        <c:marker val="1"/>
        <c:axId val="58396672"/>
        <c:axId val="58398208"/>
      </c:lineChart>
      <c:catAx>
        <c:axId val="58396672"/>
        <c:scaling>
          <c:orientation val="minMax"/>
        </c:scaling>
        <c:axPos val="b"/>
        <c:tickLblPos val="nextTo"/>
        <c:crossAx val="58398208"/>
        <c:crosses val="autoZero"/>
        <c:auto val="1"/>
        <c:lblAlgn val="ctr"/>
        <c:lblOffset val="100"/>
      </c:catAx>
      <c:valAx>
        <c:axId val="58398208"/>
        <c:scaling>
          <c:orientation val="minMax"/>
          <c:max val="0.8"/>
        </c:scaling>
        <c:axPos val="l"/>
        <c:majorGridlines/>
        <c:numFmt formatCode="0%" sourceLinked="1"/>
        <c:tickLblPos val="nextTo"/>
        <c:crossAx val="58396672"/>
        <c:crosses val="autoZero"/>
        <c:crossBetween val="between"/>
      </c:valAx>
    </c:plotArea>
    <c:plotVisOnly val="1"/>
  </c:chart>
  <c:spPr>
    <a:solidFill>
      <a:schemeClr val="dk1"/>
    </a:solidFill>
    <a:ln w="63500" cap="flat" cmpd="thickThin" algn="ctr">
      <a:solidFill>
        <a:schemeClr val="lt1"/>
      </a:solidFill>
      <a:prstDash val="solid"/>
    </a:ln>
    <a:effectLst>
      <a:outerShdw blurRad="50800" dist="38100" dir="5400000" rotWithShape="0">
        <a:srgbClr val="000000">
          <a:alpha val="35000"/>
        </a:srgbClr>
      </a:outerShdw>
    </a:effectLst>
  </c:spPr>
  <c:txPr>
    <a:bodyPr/>
    <a:lstStyle/>
    <a:p>
      <a:pPr>
        <a:defRPr>
          <a:solidFill>
            <a:schemeClr val="lt1"/>
          </a:solidFill>
          <a:latin typeface="+mn-lt"/>
          <a:ea typeface="+mn-ea"/>
          <a:cs typeface="+mn-cs"/>
        </a:defRPr>
      </a:pPr>
      <a:endParaRPr lang="en-US"/>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C2FE74-6258-49CA-BFF4-867B6C41F213}" type="doc">
      <dgm:prSet loTypeId="urn:microsoft.com/office/officeart/2005/8/layout/cycle2" loCatId="cycle" qsTypeId="urn:microsoft.com/office/officeart/2005/8/quickstyle/simple5" qsCatId="simple" csTypeId="urn:microsoft.com/office/officeart/2005/8/colors/accent1_2" csCatId="accent1" phldr="1"/>
      <dgm:spPr/>
      <dgm:t>
        <a:bodyPr/>
        <a:lstStyle/>
        <a:p>
          <a:endParaRPr lang="en-US"/>
        </a:p>
      </dgm:t>
    </dgm:pt>
    <dgm:pt modelId="{9AD181EF-EB80-4902-96D8-D8F0B28B0CA1}">
      <dgm:prSet phldrT="[Text]"/>
      <dgm:spPr/>
      <dgm:t>
        <a:bodyPr/>
        <a:lstStyle/>
        <a:p>
          <a:r>
            <a:rPr lang="en-US" dirty="0" smtClean="0">
              <a:solidFill>
                <a:schemeClr val="accent4">
                  <a:lumMod val="60000"/>
                  <a:lumOff val="40000"/>
                </a:schemeClr>
              </a:solidFill>
            </a:rPr>
            <a:t>System Leadership</a:t>
          </a:r>
          <a:endParaRPr lang="en-US" dirty="0">
            <a:solidFill>
              <a:schemeClr val="accent4">
                <a:lumMod val="60000"/>
                <a:lumOff val="40000"/>
              </a:schemeClr>
            </a:solidFill>
          </a:endParaRPr>
        </a:p>
      </dgm:t>
    </dgm:pt>
    <dgm:pt modelId="{40DEEFE3-39DA-41DE-91D7-61835827FAFC}" type="parTrans" cxnId="{E0E5B60F-F928-4BF0-9536-60D5F897FFCF}">
      <dgm:prSet/>
      <dgm:spPr/>
      <dgm:t>
        <a:bodyPr/>
        <a:lstStyle/>
        <a:p>
          <a:endParaRPr lang="en-US"/>
        </a:p>
      </dgm:t>
    </dgm:pt>
    <dgm:pt modelId="{6F1F9384-DFDF-4780-B796-AF34E928DB9E}" type="sibTrans" cxnId="{E0E5B60F-F928-4BF0-9536-60D5F897FFCF}">
      <dgm:prSet/>
      <dgm:spPr/>
      <dgm:t>
        <a:bodyPr/>
        <a:lstStyle/>
        <a:p>
          <a:endParaRPr lang="en-US"/>
        </a:p>
      </dgm:t>
    </dgm:pt>
    <dgm:pt modelId="{1D0D50D8-56FC-45AE-B4A7-460D2FC7EE25}">
      <dgm:prSet phldrT="[Text]"/>
      <dgm:spPr/>
      <dgm:t>
        <a:bodyPr/>
        <a:lstStyle/>
        <a:p>
          <a:r>
            <a:rPr lang="en-US" dirty="0" smtClean="0">
              <a:solidFill>
                <a:schemeClr val="accent4">
                  <a:lumMod val="60000"/>
                  <a:lumOff val="40000"/>
                </a:schemeClr>
              </a:solidFill>
            </a:rPr>
            <a:t>Day-to-day Leadership</a:t>
          </a:r>
          <a:endParaRPr lang="en-US" dirty="0">
            <a:solidFill>
              <a:schemeClr val="accent4">
                <a:lumMod val="60000"/>
                <a:lumOff val="40000"/>
              </a:schemeClr>
            </a:solidFill>
          </a:endParaRPr>
        </a:p>
      </dgm:t>
    </dgm:pt>
    <dgm:pt modelId="{23C53AC5-DF93-4116-81FD-8F8354A221D2}" type="parTrans" cxnId="{85ABA4C4-E52D-4BCA-97BD-01BA3331150F}">
      <dgm:prSet/>
      <dgm:spPr/>
      <dgm:t>
        <a:bodyPr/>
        <a:lstStyle/>
        <a:p>
          <a:endParaRPr lang="en-US"/>
        </a:p>
      </dgm:t>
    </dgm:pt>
    <dgm:pt modelId="{7918A807-44A2-4089-86C4-5695252D952C}" type="sibTrans" cxnId="{85ABA4C4-E52D-4BCA-97BD-01BA3331150F}">
      <dgm:prSet/>
      <dgm:spPr/>
      <dgm:t>
        <a:bodyPr/>
        <a:lstStyle/>
        <a:p>
          <a:endParaRPr lang="en-US"/>
        </a:p>
      </dgm:t>
    </dgm:pt>
    <dgm:pt modelId="{48E1F3FF-5DD8-47A8-A279-D15767227F4D}">
      <dgm:prSet phldrT="[Text]"/>
      <dgm:spPr/>
      <dgm:t>
        <a:bodyPr/>
        <a:lstStyle/>
        <a:p>
          <a:r>
            <a:rPr lang="en-US" dirty="0" smtClean="0">
              <a:solidFill>
                <a:schemeClr val="accent4">
                  <a:lumMod val="60000"/>
                  <a:lumOff val="40000"/>
                </a:schemeClr>
              </a:solidFill>
            </a:rPr>
            <a:t>Technical Expertise</a:t>
          </a:r>
          <a:endParaRPr lang="en-US" dirty="0">
            <a:solidFill>
              <a:schemeClr val="accent4">
                <a:lumMod val="60000"/>
                <a:lumOff val="40000"/>
              </a:schemeClr>
            </a:solidFill>
          </a:endParaRPr>
        </a:p>
      </dgm:t>
    </dgm:pt>
    <dgm:pt modelId="{061B1163-B7CC-4501-926F-FD6B46B23DFC}" type="parTrans" cxnId="{0D672698-A1AF-4374-9254-2207627122E6}">
      <dgm:prSet/>
      <dgm:spPr/>
      <dgm:t>
        <a:bodyPr/>
        <a:lstStyle/>
        <a:p>
          <a:endParaRPr lang="en-US"/>
        </a:p>
      </dgm:t>
    </dgm:pt>
    <dgm:pt modelId="{B9BCF9C7-C316-41EC-A18E-A1D29F15CCB7}" type="sibTrans" cxnId="{0D672698-A1AF-4374-9254-2207627122E6}">
      <dgm:prSet/>
      <dgm:spPr/>
      <dgm:t>
        <a:bodyPr/>
        <a:lstStyle/>
        <a:p>
          <a:endParaRPr lang="en-US"/>
        </a:p>
      </dgm:t>
    </dgm:pt>
    <dgm:pt modelId="{55A2FD3A-91EC-463C-8BF1-98E3DC471E7F}" type="pres">
      <dgm:prSet presAssocID="{81C2FE74-6258-49CA-BFF4-867B6C41F213}" presName="cycle" presStyleCnt="0">
        <dgm:presLayoutVars>
          <dgm:dir/>
          <dgm:resizeHandles val="exact"/>
        </dgm:presLayoutVars>
      </dgm:prSet>
      <dgm:spPr/>
      <dgm:t>
        <a:bodyPr/>
        <a:lstStyle/>
        <a:p>
          <a:endParaRPr lang="en-US"/>
        </a:p>
      </dgm:t>
    </dgm:pt>
    <dgm:pt modelId="{177E76DC-B137-4DBD-A59E-C082F61BCC20}" type="pres">
      <dgm:prSet presAssocID="{9AD181EF-EB80-4902-96D8-D8F0B28B0CA1}" presName="node" presStyleLbl="node1" presStyleIdx="0" presStyleCnt="3">
        <dgm:presLayoutVars>
          <dgm:bulletEnabled val="1"/>
        </dgm:presLayoutVars>
      </dgm:prSet>
      <dgm:spPr/>
      <dgm:t>
        <a:bodyPr/>
        <a:lstStyle/>
        <a:p>
          <a:endParaRPr lang="en-US"/>
        </a:p>
      </dgm:t>
    </dgm:pt>
    <dgm:pt modelId="{7AA3265D-89E5-40A6-BD14-D92B845C62AF}" type="pres">
      <dgm:prSet presAssocID="{6F1F9384-DFDF-4780-B796-AF34E928DB9E}" presName="sibTrans" presStyleLbl="sibTrans2D1" presStyleIdx="0" presStyleCnt="3"/>
      <dgm:spPr/>
      <dgm:t>
        <a:bodyPr/>
        <a:lstStyle/>
        <a:p>
          <a:endParaRPr lang="en-US"/>
        </a:p>
      </dgm:t>
    </dgm:pt>
    <dgm:pt modelId="{7D42F2A8-9714-49B1-969F-6F80D6903C7A}" type="pres">
      <dgm:prSet presAssocID="{6F1F9384-DFDF-4780-B796-AF34E928DB9E}" presName="connectorText" presStyleLbl="sibTrans2D1" presStyleIdx="0" presStyleCnt="3"/>
      <dgm:spPr/>
      <dgm:t>
        <a:bodyPr/>
        <a:lstStyle/>
        <a:p>
          <a:endParaRPr lang="en-US"/>
        </a:p>
      </dgm:t>
    </dgm:pt>
    <dgm:pt modelId="{9FDFA6FC-BAB9-4DC4-8D01-104FCD36CC59}" type="pres">
      <dgm:prSet presAssocID="{1D0D50D8-56FC-45AE-B4A7-460D2FC7EE25}" presName="node" presStyleLbl="node1" presStyleIdx="1" presStyleCnt="3">
        <dgm:presLayoutVars>
          <dgm:bulletEnabled val="1"/>
        </dgm:presLayoutVars>
      </dgm:prSet>
      <dgm:spPr/>
      <dgm:t>
        <a:bodyPr/>
        <a:lstStyle/>
        <a:p>
          <a:endParaRPr lang="en-US"/>
        </a:p>
      </dgm:t>
    </dgm:pt>
    <dgm:pt modelId="{BDC37A3F-4E95-447B-B23B-B9ED02771E98}" type="pres">
      <dgm:prSet presAssocID="{7918A807-44A2-4089-86C4-5695252D952C}" presName="sibTrans" presStyleLbl="sibTrans2D1" presStyleIdx="1" presStyleCnt="3"/>
      <dgm:spPr/>
      <dgm:t>
        <a:bodyPr/>
        <a:lstStyle/>
        <a:p>
          <a:endParaRPr lang="en-US"/>
        </a:p>
      </dgm:t>
    </dgm:pt>
    <dgm:pt modelId="{9768B1E2-50E0-4670-B62A-DFD93F62E61D}" type="pres">
      <dgm:prSet presAssocID="{7918A807-44A2-4089-86C4-5695252D952C}" presName="connectorText" presStyleLbl="sibTrans2D1" presStyleIdx="1" presStyleCnt="3"/>
      <dgm:spPr/>
      <dgm:t>
        <a:bodyPr/>
        <a:lstStyle/>
        <a:p>
          <a:endParaRPr lang="en-US"/>
        </a:p>
      </dgm:t>
    </dgm:pt>
    <dgm:pt modelId="{AA193628-FEDA-4569-9548-0D8660852F1D}" type="pres">
      <dgm:prSet presAssocID="{48E1F3FF-5DD8-47A8-A279-D15767227F4D}" presName="node" presStyleLbl="node1" presStyleIdx="2" presStyleCnt="3">
        <dgm:presLayoutVars>
          <dgm:bulletEnabled val="1"/>
        </dgm:presLayoutVars>
      </dgm:prSet>
      <dgm:spPr/>
      <dgm:t>
        <a:bodyPr/>
        <a:lstStyle/>
        <a:p>
          <a:endParaRPr lang="en-US"/>
        </a:p>
      </dgm:t>
    </dgm:pt>
    <dgm:pt modelId="{7C667437-BA9E-4E8C-864E-A230AA2BBB4A}" type="pres">
      <dgm:prSet presAssocID="{B9BCF9C7-C316-41EC-A18E-A1D29F15CCB7}" presName="sibTrans" presStyleLbl="sibTrans2D1" presStyleIdx="2" presStyleCnt="3"/>
      <dgm:spPr/>
      <dgm:t>
        <a:bodyPr/>
        <a:lstStyle/>
        <a:p>
          <a:endParaRPr lang="en-US"/>
        </a:p>
      </dgm:t>
    </dgm:pt>
    <dgm:pt modelId="{1E118218-DD78-4208-86A6-B291EBAD59A0}" type="pres">
      <dgm:prSet presAssocID="{B9BCF9C7-C316-41EC-A18E-A1D29F15CCB7}" presName="connectorText" presStyleLbl="sibTrans2D1" presStyleIdx="2" presStyleCnt="3"/>
      <dgm:spPr/>
      <dgm:t>
        <a:bodyPr/>
        <a:lstStyle/>
        <a:p>
          <a:endParaRPr lang="en-US"/>
        </a:p>
      </dgm:t>
    </dgm:pt>
  </dgm:ptLst>
  <dgm:cxnLst>
    <dgm:cxn modelId="{47F25B75-916C-409B-96B7-F2FDF9282C05}" type="presOf" srcId="{B9BCF9C7-C316-41EC-A18E-A1D29F15CCB7}" destId="{7C667437-BA9E-4E8C-864E-A230AA2BBB4A}" srcOrd="0" destOrd="0" presId="urn:microsoft.com/office/officeart/2005/8/layout/cycle2"/>
    <dgm:cxn modelId="{D041B7DB-04FE-4B65-AFB9-BD63826E85C3}" type="presOf" srcId="{7918A807-44A2-4089-86C4-5695252D952C}" destId="{BDC37A3F-4E95-447B-B23B-B9ED02771E98}" srcOrd="0" destOrd="0" presId="urn:microsoft.com/office/officeart/2005/8/layout/cycle2"/>
    <dgm:cxn modelId="{0D672698-A1AF-4374-9254-2207627122E6}" srcId="{81C2FE74-6258-49CA-BFF4-867B6C41F213}" destId="{48E1F3FF-5DD8-47A8-A279-D15767227F4D}" srcOrd="2" destOrd="0" parTransId="{061B1163-B7CC-4501-926F-FD6B46B23DFC}" sibTransId="{B9BCF9C7-C316-41EC-A18E-A1D29F15CCB7}"/>
    <dgm:cxn modelId="{9B37847F-95CD-4504-BB84-753D0359A439}" type="presOf" srcId="{48E1F3FF-5DD8-47A8-A279-D15767227F4D}" destId="{AA193628-FEDA-4569-9548-0D8660852F1D}" srcOrd="0" destOrd="0" presId="urn:microsoft.com/office/officeart/2005/8/layout/cycle2"/>
    <dgm:cxn modelId="{DBEE8D0F-1627-4A4B-8A44-075EDC8519E5}" type="presOf" srcId="{B9BCF9C7-C316-41EC-A18E-A1D29F15CCB7}" destId="{1E118218-DD78-4208-86A6-B291EBAD59A0}" srcOrd="1" destOrd="0" presId="urn:microsoft.com/office/officeart/2005/8/layout/cycle2"/>
    <dgm:cxn modelId="{EE4D6794-3F3E-41D2-B1C7-ECCA48D17070}" type="presOf" srcId="{6F1F9384-DFDF-4780-B796-AF34E928DB9E}" destId="{7AA3265D-89E5-40A6-BD14-D92B845C62AF}" srcOrd="0" destOrd="0" presId="urn:microsoft.com/office/officeart/2005/8/layout/cycle2"/>
    <dgm:cxn modelId="{E4699507-1AA5-48C5-B4DB-B6FC7555E482}" type="presOf" srcId="{81C2FE74-6258-49CA-BFF4-867B6C41F213}" destId="{55A2FD3A-91EC-463C-8BF1-98E3DC471E7F}" srcOrd="0" destOrd="0" presId="urn:microsoft.com/office/officeart/2005/8/layout/cycle2"/>
    <dgm:cxn modelId="{26D3AAD2-BAF8-479D-A9DF-3727EFC5DA2F}" type="presOf" srcId="{1D0D50D8-56FC-45AE-B4A7-460D2FC7EE25}" destId="{9FDFA6FC-BAB9-4DC4-8D01-104FCD36CC59}" srcOrd="0" destOrd="0" presId="urn:microsoft.com/office/officeart/2005/8/layout/cycle2"/>
    <dgm:cxn modelId="{A4EA1F20-5143-4021-BD88-D16741F555FF}" type="presOf" srcId="{7918A807-44A2-4089-86C4-5695252D952C}" destId="{9768B1E2-50E0-4670-B62A-DFD93F62E61D}" srcOrd="1" destOrd="0" presId="urn:microsoft.com/office/officeart/2005/8/layout/cycle2"/>
    <dgm:cxn modelId="{80C83E2E-3357-4306-8DED-4BFA53D611A4}" type="presOf" srcId="{6F1F9384-DFDF-4780-B796-AF34E928DB9E}" destId="{7D42F2A8-9714-49B1-969F-6F80D6903C7A}" srcOrd="1" destOrd="0" presId="urn:microsoft.com/office/officeart/2005/8/layout/cycle2"/>
    <dgm:cxn modelId="{E0E5B60F-F928-4BF0-9536-60D5F897FFCF}" srcId="{81C2FE74-6258-49CA-BFF4-867B6C41F213}" destId="{9AD181EF-EB80-4902-96D8-D8F0B28B0CA1}" srcOrd="0" destOrd="0" parTransId="{40DEEFE3-39DA-41DE-91D7-61835827FAFC}" sibTransId="{6F1F9384-DFDF-4780-B796-AF34E928DB9E}"/>
    <dgm:cxn modelId="{93360B6F-90BD-4FEE-BB30-1538D91412C0}" type="presOf" srcId="{9AD181EF-EB80-4902-96D8-D8F0B28B0CA1}" destId="{177E76DC-B137-4DBD-A59E-C082F61BCC20}" srcOrd="0" destOrd="0" presId="urn:microsoft.com/office/officeart/2005/8/layout/cycle2"/>
    <dgm:cxn modelId="{85ABA4C4-E52D-4BCA-97BD-01BA3331150F}" srcId="{81C2FE74-6258-49CA-BFF4-867B6C41F213}" destId="{1D0D50D8-56FC-45AE-B4A7-460D2FC7EE25}" srcOrd="1" destOrd="0" parTransId="{23C53AC5-DF93-4116-81FD-8F8354A221D2}" sibTransId="{7918A807-44A2-4089-86C4-5695252D952C}"/>
    <dgm:cxn modelId="{0C0E3010-E8B5-4284-AD45-4310E1F93144}" type="presParOf" srcId="{55A2FD3A-91EC-463C-8BF1-98E3DC471E7F}" destId="{177E76DC-B137-4DBD-A59E-C082F61BCC20}" srcOrd="0" destOrd="0" presId="urn:microsoft.com/office/officeart/2005/8/layout/cycle2"/>
    <dgm:cxn modelId="{A032EF08-37FF-494D-8C1F-C909D2084DD1}" type="presParOf" srcId="{55A2FD3A-91EC-463C-8BF1-98E3DC471E7F}" destId="{7AA3265D-89E5-40A6-BD14-D92B845C62AF}" srcOrd="1" destOrd="0" presId="urn:microsoft.com/office/officeart/2005/8/layout/cycle2"/>
    <dgm:cxn modelId="{ACF1DDFD-0167-4322-A3BC-7FCD68D17869}" type="presParOf" srcId="{7AA3265D-89E5-40A6-BD14-D92B845C62AF}" destId="{7D42F2A8-9714-49B1-969F-6F80D6903C7A}" srcOrd="0" destOrd="0" presId="urn:microsoft.com/office/officeart/2005/8/layout/cycle2"/>
    <dgm:cxn modelId="{FDE0FAAC-42B7-4B0D-8EF8-4830630F1F3C}" type="presParOf" srcId="{55A2FD3A-91EC-463C-8BF1-98E3DC471E7F}" destId="{9FDFA6FC-BAB9-4DC4-8D01-104FCD36CC59}" srcOrd="2" destOrd="0" presId="urn:microsoft.com/office/officeart/2005/8/layout/cycle2"/>
    <dgm:cxn modelId="{C1D5E577-B201-4FE3-BD4A-E5632EA8C17E}" type="presParOf" srcId="{55A2FD3A-91EC-463C-8BF1-98E3DC471E7F}" destId="{BDC37A3F-4E95-447B-B23B-B9ED02771E98}" srcOrd="3" destOrd="0" presId="urn:microsoft.com/office/officeart/2005/8/layout/cycle2"/>
    <dgm:cxn modelId="{2E7E8A78-343B-4D61-B8AF-FBBD5AAA7441}" type="presParOf" srcId="{BDC37A3F-4E95-447B-B23B-B9ED02771E98}" destId="{9768B1E2-50E0-4670-B62A-DFD93F62E61D}" srcOrd="0" destOrd="0" presId="urn:microsoft.com/office/officeart/2005/8/layout/cycle2"/>
    <dgm:cxn modelId="{F675EAB0-320B-4D31-A7EB-1E2204F12C0E}" type="presParOf" srcId="{55A2FD3A-91EC-463C-8BF1-98E3DC471E7F}" destId="{AA193628-FEDA-4569-9548-0D8660852F1D}" srcOrd="4" destOrd="0" presId="urn:microsoft.com/office/officeart/2005/8/layout/cycle2"/>
    <dgm:cxn modelId="{429018E9-D3C3-441F-AC0E-59DC3D1E459A}" type="presParOf" srcId="{55A2FD3A-91EC-463C-8BF1-98E3DC471E7F}" destId="{7C667437-BA9E-4E8C-864E-A230AA2BBB4A}" srcOrd="5" destOrd="0" presId="urn:microsoft.com/office/officeart/2005/8/layout/cycle2"/>
    <dgm:cxn modelId="{E471CAA3-81E5-44BE-A03D-144218E15810}" type="presParOf" srcId="{7C667437-BA9E-4E8C-864E-A230AA2BBB4A}" destId="{1E118218-DD78-4208-86A6-B291EBAD59A0}"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4FDF70-1C0E-40FE-9407-60612866DDC4}" type="doc">
      <dgm:prSet loTypeId="urn:microsoft.com/office/officeart/2005/8/layout/cycle4" loCatId="cycle" qsTypeId="urn:microsoft.com/office/officeart/2005/8/quickstyle/simple1" qsCatId="simple" csTypeId="urn:microsoft.com/office/officeart/2005/8/colors/accent0_3" csCatId="mainScheme" phldr="1"/>
      <dgm:spPr/>
      <dgm:t>
        <a:bodyPr/>
        <a:lstStyle/>
        <a:p>
          <a:endParaRPr lang="en-US"/>
        </a:p>
      </dgm:t>
    </dgm:pt>
    <dgm:pt modelId="{76E45DB5-9A21-4228-AB4A-D6D94F03F615}">
      <dgm:prSet phldrT="[Text]"/>
      <dgm:spPr/>
      <dgm:t>
        <a:bodyPr/>
        <a:lstStyle/>
        <a:p>
          <a:r>
            <a:rPr lang="en-US" dirty="0" smtClean="0"/>
            <a:t>Act</a:t>
          </a:r>
          <a:endParaRPr lang="en-US" dirty="0"/>
        </a:p>
      </dgm:t>
    </dgm:pt>
    <dgm:pt modelId="{A41014AD-2A8A-4A2E-B687-5FBEDD004056}" type="parTrans" cxnId="{8FD41C00-C97C-4312-8372-785363EB27F4}">
      <dgm:prSet/>
      <dgm:spPr/>
      <dgm:t>
        <a:bodyPr/>
        <a:lstStyle/>
        <a:p>
          <a:endParaRPr lang="en-US"/>
        </a:p>
      </dgm:t>
    </dgm:pt>
    <dgm:pt modelId="{38F97247-410A-451D-A1BF-3B63138FF9CA}" type="sibTrans" cxnId="{8FD41C00-C97C-4312-8372-785363EB27F4}">
      <dgm:prSet/>
      <dgm:spPr/>
      <dgm:t>
        <a:bodyPr/>
        <a:lstStyle/>
        <a:p>
          <a:endParaRPr lang="en-US"/>
        </a:p>
      </dgm:t>
    </dgm:pt>
    <dgm:pt modelId="{75D777AF-DA34-4436-B48B-5862A035F6D4}">
      <dgm:prSet phldrT="[Text]" custT="1"/>
      <dgm:spPr/>
      <dgm:t>
        <a:bodyPr/>
        <a:lstStyle/>
        <a:p>
          <a:r>
            <a:rPr lang="en-US" sz="1600" b="1" dirty="0" smtClean="0"/>
            <a:t>ACT</a:t>
          </a:r>
          <a:endParaRPr lang="en-US" sz="1600" b="1" dirty="0"/>
        </a:p>
      </dgm:t>
    </dgm:pt>
    <dgm:pt modelId="{C12994EB-5D78-4023-BF0A-48FABA611541}" type="parTrans" cxnId="{6180DC77-0551-4E2D-ABEE-97B82981BCE0}">
      <dgm:prSet/>
      <dgm:spPr/>
      <dgm:t>
        <a:bodyPr/>
        <a:lstStyle/>
        <a:p>
          <a:endParaRPr lang="en-US"/>
        </a:p>
      </dgm:t>
    </dgm:pt>
    <dgm:pt modelId="{3F9FDFDC-855F-40D1-BA09-1853CE5F22DF}" type="sibTrans" cxnId="{6180DC77-0551-4E2D-ABEE-97B82981BCE0}">
      <dgm:prSet/>
      <dgm:spPr/>
      <dgm:t>
        <a:bodyPr/>
        <a:lstStyle/>
        <a:p>
          <a:endParaRPr lang="en-US"/>
        </a:p>
      </dgm:t>
    </dgm:pt>
    <dgm:pt modelId="{AD07218B-F70C-48F4-ACC0-9920DFA29F6A}">
      <dgm:prSet phldrT="[Text]"/>
      <dgm:spPr/>
      <dgm:t>
        <a:bodyPr/>
        <a:lstStyle/>
        <a:p>
          <a:r>
            <a:rPr lang="en-US" dirty="0" smtClean="0"/>
            <a:t>Plan</a:t>
          </a:r>
          <a:endParaRPr lang="en-US" dirty="0"/>
        </a:p>
      </dgm:t>
    </dgm:pt>
    <dgm:pt modelId="{1C07A9EB-9F92-45D7-A2D0-252F0800D2B7}" type="parTrans" cxnId="{2D68C74E-324B-4C01-8CB0-F706D08365FF}">
      <dgm:prSet/>
      <dgm:spPr/>
      <dgm:t>
        <a:bodyPr/>
        <a:lstStyle/>
        <a:p>
          <a:endParaRPr lang="en-US"/>
        </a:p>
      </dgm:t>
    </dgm:pt>
    <dgm:pt modelId="{139AF608-D056-4874-B099-69A6C0EA8301}" type="sibTrans" cxnId="{2D68C74E-324B-4C01-8CB0-F706D08365FF}">
      <dgm:prSet/>
      <dgm:spPr/>
      <dgm:t>
        <a:bodyPr/>
        <a:lstStyle/>
        <a:p>
          <a:endParaRPr lang="en-US"/>
        </a:p>
      </dgm:t>
    </dgm:pt>
    <dgm:pt modelId="{B0BB3919-7D02-4256-A199-68189A8249CC}">
      <dgm:prSet phldrT="[Text]"/>
      <dgm:spPr/>
      <dgm:t>
        <a:bodyPr/>
        <a:lstStyle/>
        <a:p>
          <a:r>
            <a:rPr lang="en-US" sz="1400" dirty="0" smtClean="0"/>
            <a:t>State the objective</a:t>
          </a:r>
          <a:endParaRPr lang="en-US" sz="1400" dirty="0"/>
        </a:p>
      </dgm:t>
    </dgm:pt>
    <dgm:pt modelId="{4A2B4101-3E42-4568-A94C-6C39BDB93365}" type="parTrans" cxnId="{942AF927-0FCE-4B65-82DF-06E634E324C4}">
      <dgm:prSet/>
      <dgm:spPr/>
      <dgm:t>
        <a:bodyPr/>
        <a:lstStyle/>
        <a:p>
          <a:endParaRPr lang="en-US"/>
        </a:p>
      </dgm:t>
    </dgm:pt>
    <dgm:pt modelId="{238BADD0-9105-48B3-9AD5-4B106809A425}" type="sibTrans" cxnId="{942AF927-0FCE-4B65-82DF-06E634E324C4}">
      <dgm:prSet/>
      <dgm:spPr/>
      <dgm:t>
        <a:bodyPr/>
        <a:lstStyle/>
        <a:p>
          <a:endParaRPr lang="en-US"/>
        </a:p>
      </dgm:t>
    </dgm:pt>
    <dgm:pt modelId="{2C1A6265-3C78-4396-9A49-DE37AE48A2C0}">
      <dgm:prSet phldrT="[Text]"/>
      <dgm:spPr/>
      <dgm:t>
        <a:bodyPr/>
        <a:lstStyle/>
        <a:p>
          <a:r>
            <a:rPr lang="en-US" dirty="0" smtClean="0"/>
            <a:t>Do</a:t>
          </a:r>
          <a:endParaRPr lang="en-US" dirty="0"/>
        </a:p>
      </dgm:t>
    </dgm:pt>
    <dgm:pt modelId="{661A2D9F-2F27-4B14-AA46-77A2ABA97AC0}" type="parTrans" cxnId="{3D461EF6-D37C-41E8-A267-D5E4457F9C6B}">
      <dgm:prSet/>
      <dgm:spPr/>
      <dgm:t>
        <a:bodyPr/>
        <a:lstStyle/>
        <a:p>
          <a:endParaRPr lang="en-US"/>
        </a:p>
      </dgm:t>
    </dgm:pt>
    <dgm:pt modelId="{CB3F64C3-6E2F-4C4E-8762-972FA5BEA619}" type="sibTrans" cxnId="{3D461EF6-D37C-41E8-A267-D5E4457F9C6B}">
      <dgm:prSet/>
      <dgm:spPr/>
      <dgm:t>
        <a:bodyPr/>
        <a:lstStyle/>
        <a:p>
          <a:endParaRPr lang="en-US"/>
        </a:p>
      </dgm:t>
    </dgm:pt>
    <dgm:pt modelId="{8D9C45A9-0BF6-430F-BF9B-352C77A37C1D}">
      <dgm:prSet phldrT="[Text]" custT="1"/>
      <dgm:spPr/>
      <dgm:t>
        <a:bodyPr/>
        <a:lstStyle/>
        <a:p>
          <a:r>
            <a:rPr lang="en-US" sz="1600" b="1" dirty="0" smtClean="0"/>
            <a:t>DO</a:t>
          </a:r>
          <a:endParaRPr lang="en-US" sz="1600" b="1" dirty="0"/>
        </a:p>
      </dgm:t>
    </dgm:pt>
    <dgm:pt modelId="{FB6D5BFE-06E5-47E7-B602-6E1950CEFBA3}" type="parTrans" cxnId="{6E9D18A6-030A-44D8-86CC-B8C8A571AFB5}">
      <dgm:prSet/>
      <dgm:spPr/>
      <dgm:t>
        <a:bodyPr/>
        <a:lstStyle/>
        <a:p>
          <a:endParaRPr lang="en-US"/>
        </a:p>
      </dgm:t>
    </dgm:pt>
    <dgm:pt modelId="{932863BB-DD58-4969-9D0A-8ABE089F5890}" type="sibTrans" cxnId="{6E9D18A6-030A-44D8-86CC-B8C8A571AFB5}">
      <dgm:prSet/>
      <dgm:spPr/>
      <dgm:t>
        <a:bodyPr/>
        <a:lstStyle/>
        <a:p>
          <a:endParaRPr lang="en-US"/>
        </a:p>
      </dgm:t>
    </dgm:pt>
    <dgm:pt modelId="{170C4C20-721B-45D9-8E57-51D54A7A5533}">
      <dgm:prSet phldrT="[Text]"/>
      <dgm:spPr/>
      <dgm:t>
        <a:bodyPr/>
        <a:lstStyle/>
        <a:p>
          <a:r>
            <a:rPr lang="en-US" dirty="0" smtClean="0"/>
            <a:t>Study</a:t>
          </a:r>
          <a:endParaRPr lang="en-US" dirty="0"/>
        </a:p>
      </dgm:t>
    </dgm:pt>
    <dgm:pt modelId="{62288398-23B6-4A9B-AC5A-2B5C164148E7}" type="parTrans" cxnId="{7F8DFCE9-72E7-41E1-9C13-B7A29C424D17}">
      <dgm:prSet/>
      <dgm:spPr/>
      <dgm:t>
        <a:bodyPr/>
        <a:lstStyle/>
        <a:p>
          <a:endParaRPr lang="en-US"/>
        </a:p>
      </dgm:t>
    </dgm:pt>
    <dgm:pt modelId="{46103410-C2E5-4C30-860D-E40BE3D931C0}" type="sibTrans" cxnId="{7F8DFCE9-72E7-41E1-9C13-B7A29C424D17}">
      <dgm:prSet/>
      <dgm:spPr/>
      <dgm:t>
        <a:bodyPr/>
        <a:lstStyle/>
        <a:p>
          <a:endParaRPr lang="en-US"/>
        </a:p>
      </dgm:t>
    </dgm:pt>
    <dgm:pt modelId="{E0B6C7F0-18F7-4076-BF29-BFA24EC43AC6}">
      <dgm:prSet phldrT="[Text]" custT="1"/>
      <dgm:spPr/>
      <dgm:t>
        <a:bodyPr/>
        <a:lstStyle/>
        <a:p>
          <a:r>
            <a:rPr lang="en-US" sz="1600" b="1" dirty="0" smtClean="0"/>
            <a:t>STUDY</a:t>
          </a:r>
          <a:endParaRPr lang="en-US" sz="1600" b="1" dirty="0"/>
        </a:p>
      </dgm:t>
    </dgm:pt>
    <dgm:pt modelId="{940947E5-2053-4282-BB28-85C86B2691CE}" type="parTrans" cxnId="{DF646D23-5658-4DDF-8A5C-BB80A35408C6}">
      <dgm:prSet/>
      <dgm:spPr/>
      <dgm:t>
        <a:bodyPr/>
        <a:lstStyle/>
        <a:p>
          <a:endParaRPr lang="en-US"/>
        </a:p>
      </dgm:t>
    </dgm:pt>
    <dgm:pt modelId="{BFCA6E56-0D5F-44E5-88E6-DAF03FF93E88}" type="sibTrans" cxnId="{DF646D23-5658-4DDF-8A5C-BB80A35408C6}">
      <dgm:prSet/>
      <dgm:spPr/>
      <dgm:t>
        <a:bodyPr/>
        <a:lstStyle/>
        <a:p>
          <a:endParaRPr lang="en-US"/>
        </a:p>
      </dgm:t>
    </dgm:pt>
    <dgm:pt modelId="{0E82C45F-CFC1-4E55-BB72-EC2952BA590D}">
      <dgm:prSet phldrT="[Text]"/>
      <dgm:spPr/>
      <dgm:t>
        <a:bodyPr/>
        <a:lstStyle/>
        <a:p>
          <a:r>
            <a:rPr lang="en-US" sz="1400" dirty="0" smtClean="0"/>
            <a:t>Develop a plan to  carry out the cycle</a:t>
          </a:r>
          <a:endParaRPr lang="en-US" sz="1400" dirty="0"/>
        </a:p>
      </dgm:t>
    </dgm:pt>
    <dgm:pt modelId="{D3D5C37C-6EED-4802-99BB-000F795B009D}" type="parTrans" cxnId="{47E1817C-94C4-450C-A5D4-7F1D99126276}">
      <dgm:prSet/>
      <dgm:spPr/>
      <dgm:t>
        <a:bodyPr/>
        <a:lstStyle/>
        <a:p>
          <a:endParaRPr lang="en-US"/>
        </a:p>
      </dgm:t>
    </dgm:pt>
    <dgm:pt modelId="{49A81D91-35A3-4979-A86E-58B027A0899E}" type="sibTrans" cxnId="{47E1817C-94C4-450C-A5D4-7F1D99126276}">
      <dgm:prSet/>
      <dgm:spPr/>
      <dgm:t>
        <a:bodyPr/>
        <a:lstStyle/>
        <a:p>
          <a:endParaRPr lang="en-US"/>
        </a:p>
      </dgm:t>
    </dgm:pt>
    <dgm:pt modelId="{E5A44716-E6F2-4785-A0AD-986F2FD6DB48}">
      <dgm:prSet phldrT="[Text]" custT="1"/>
      <dgm:spPr/>
      <dgm:t>
        <a:bodyPr/>
        <a:lstStyle/>
        <a:p>
          <a:r>
            <a:rPr lang="en-US" sz="1600" b="1" dirty="0" smtClean="0"/>
            <a:t>PLAN</a:t>
          </a:r>
          <a:endParaRPr lang="en-US" sz="1600" b="1" dirty="0"/>
        </a:p>
      </dgm:t>
    </dgm:pt>
    <dgm:pt modelId="{0370031C-0FE2-473E-A15A-AF064591CA15}" type="parTrans" cxnId="{CC63B03F-1832-4B82-A3CD-FF0AF5F3D9E0}">
      <dgm:prSet/>
      <dgm:spPr/>
      <dgm:t>
        <a:bodyPr/>
        <a:lstStyle/>
        <a:p>
          <a:endParaRPr lang="en-US"/>
        </a:p>
      </dgm:t>
    </dgm:pt>
    <dgm:pt modelId="{93D9C85B-A2EC-4B5E-858C-11A7CE6FA541}" type="sibTrans" cxnId="{CC63B03F-1832-4B82-A3CD-FF0AF5F3D9E0}">
      <dgm:prSet/>
      <dgm:spPr/>
      <dgm:t>
        <a:bodyPr/>
        <a:lstStyle/>
        <a:p>
          <a:endParaRPr lang="en-US"/>
        </a:p>
      </dgm:t>
    </dgm:pt>
    <dgm:pt modelId="{11FBD060-B252-499C-AFAC-B625552D9549}">
      <dgm:prSet phldrT="[Text]"/>
      <dgm:spPr/>
      <dgm:t>
        <a:bodyPr/>
        <a:lstStyle/>
        <a:p>
          <a:r>
            <a:rPr lang="en-US" sz="1300" dirty="0" smtClean="0"/>
            <a:t>Carry out the plan</a:t>
          </a:r>
          <a:endParaRPr lang="en-US" sz="1300" dirty="0"/>
        </a:p>
      </dgm:t>
    </dgm:pt>
    <dgm:pt modelId="{5F430F64-6F45-4D76-8E70-D45A03420CBB}" type="parTrans" cxnId="{1B1F5975-69E5-4756-B9DC-64927305F43F}">
      <dgm:prSet/>
      <dgm:spPr/>
      <dgm:t>
        <a:bodyPr/>
        <a:lstStyle/>
        <a:p>
          <a:endParaRPr lang="en-US"/>
        </a:p>
      </dgm:t>
    </dgm:pt>
    <dgm:pt modelId="{29B64F52-3752-4811-9514-21A7B0C038E3}" type="sibTrans" cxnId="{1B1F5975-69E5-4756-B9DC-64927305F43F}">
      <dgm:prSet/>
      <dgm:spPr/>
      <dgm:t>
        <a:bodyPr/>
        <a:lstStyle/>
        <a:p>
          <a:endParaRPr lang="en-US"/>
        </a:p>
      </dgm:t>
    </dgm:pt>
    <dgm:pt modelId="{84F16ABD-5EFF-4EC3-9C65-761967036D5D}">
      <dgm:prSet phldrT="[Text]"/>
      <dgm:spPr/>
      <dgm:t>
        <a:bodyPr/>
        <a:lstStyle/>
        <a:p>
          <a:r>
            <a:rPr lang="en-US" sz="1300" dirty="0" smtClean="0"/>
            <a:t>Document observations</a:t>
          </a:r>
          <a:endParaRPr lang="en-US" sz="1300" dirty="0"/>
        </a:p>
      </dgm:t>
    </dgm:pt>
    <dgm:pt modelId="{7E5C248B-63C3-4A42-9DC0-223892AB8906}" type="parTrans" cxnId="{AB041EF5-A06C-48D5-B518-05821F4208D0}">
      <dgm:prSet/>
      <dgm:spPr/>
      <dgm:t>
        <a:bodyPr/>
        <a:lstStyle/>
        <a:p>
          <a:endParaRPr lang="en-US"/>
        </a:p>
      </dgm:t>
    </dgm:pt>
    <dgm:pt modelId="{76AB4035-8A4F-4DB0-94DF-1D448C713FFF}" type="sibTrans" cxnId="{AB041EF5-A06C-48D5-B518-05821F4208D0}">
      <dgm:prSet/>
      <dgm:spPr/>
      <dgm:t>
        <a:bodyPr/>
        <a:lstStyle/>
        <a:p>
          <a:endParaRPr lang="en-US"/>
        </a:p>
      </dgm:t>
    </dgm:pt>
    <dgm:pt modelId="{B3AE12F3-9C90-41FB-8B56-E4354F000955}">
      <dgm:prSet phldrT="[Text]"/>
      <dgm:spPr/>
      <dgm:t>
        <a:bodyPr/>
        <a:lstStyle/>
        <a:p>
          <a:r>
            <a:rPr lang="en-US" sz="1300" dirty="0" smtClean="0"/>
            <a:t>Analyze the data</a:t>
          </a:r>
          <a:endParaRPr lang="en-US" sz="1300" dirty="0"/>
        </a:p>
      </dgm:t>
    </dgm:pt>
    <dgm:pt modelId="{DCDD591D-2BF6-4AD6-8CEF-FBD2DD8E7DE8}" type="parTrans" cxnId="{B7896ED9-94BB-4A06-A1FA-C97D8F6F1496}">
      <dgm:prSet/>
      <dgm:spPr/>
      <dgm:t>
        <a:bodyPr/>
        <a:lstStyle/>
        <a:p>
          <a:endParaRPr lang="en-US"/>
        </a:p>
      </dgm:t>
    </dgm:pt>
    <dgm:pt modelId="{5CB89A1B-1286-4798-B6DF-B942FE663F40}" type="sibTrans" cxnId="{B7896ED9-94BB-4A06-A1FA-C97D8F6F1496}">
      <dgm:prSet/>
      <dgm:spPr/>
      <dgm:t>
        <a:bodyPr/>
        <a:lstStyle/>
        <a:p>
          <a:endParaRPr lang="en-US"/>
        </a:p>
      </dgm:t>
    </dgm:pt>
    <dgm:pt modelId="{F6FE81B0-2F91-4519-A086-097144E9344B}">
      <dgm:prSet phldrT="[Text]"/>
      <dgm:spPr/>
      <dgm:t>
        <a:bodyPr/>
        <a:lstStyle/>
        <a:p>
          <a:r>
            <a:rPr lang="en-US" sz="1500" dirty="0" smtClean="0"/>
            <a:t>Complete analysis</a:t>
          </a:r>
          <a:endParaRPr lang="en-US" sz="1500" dirty="0"/>
        </a:p>
      </dgm:t>
    </dgm:pt>
    <dgm:pt modelId="{7644352C-A9AD-4C8C-8F89-3414CCF6D55A}" type="parTrans" cxnId="{56FB362B-23D2-44A0-9911-33315580671A}">
      <dgm:prSet/>
      <dgm:spPr/>
      <dgm:t>
        <a:bodyPr/>
        <a:lstStyle/>
        <a:p>
          <a:endParaRPr lang="en-US"/>
        </a:p>
      </dgm:t>
    </dgm:pt>
    <dgm:pt modelId="{D0B67AA4-83AC-4393-ADFC-BBD438CA9EC9}" type="sibTrans" cxnId="{56FB362B-23D2-44A0-9911-33315580671A}">
      <dgm:prSet/>
      <dgm:spPr/>
      <dgm:t>
        <a:bodyPr/>
        <a:lstStyle/>
        <a:p>
          <a:endParaRPr lang="en-US"/>
        </a:p>
      </dgm:t>
    </dgm:pt>
    <dgm:pt modelId="{FE6FEF63-F2AC-4993-9CDB-8027AA485326}">
      <dgm:prSet phldrT="[Text]"/>
      <dgm:spPr/>
      <dgm:t>
        <a:bodyPr/>
        <a:lstStyle/>
        <a:p>
          <a:r>
            <a:rPr lang="en-US" sz="1500" dirty="0" smtClean="0"/>
            <a:t>Summarize what was learned</a:t>
          </a:r>
          <a:endParaRPr lang="en-US" sz="1500" dirty="0"/>
        </a:p>
      </dgm:t>
    </dgm:pt>
    <dgm:pt modelId="{C3231CA0-B5FC-49EF-9FB2-3ABE244470FC}" type="parTrans" cxnId="{A1BB0EE9-B591-4809-B1CB-F16423194574}">
      <dgm:prSet/>
      <dgm:spPr/>
      <dgm:t>
        <a:bodyPr/>
        <a:lstStyle/>
        <a:p>
          <a:endParaRPr lang="en-US"/>
        </a:p>
      </dgm:t>
    </dgm:pt>
    <dgm:pt modelId="{3BDD04FA-D7E2-4D8B-B727-2B0BD61D9E6F}" type="sibTrans" cxnId="{A1BB0EE9-B591-4809-B1CB-F16423194574}">
      <dgm:prSet/>
      <dgm:spPr/>
      <dgm:t>
        <a:bodyPr/>
        <a:lstStyle/>
        <a:p>
          <a:endParaRPr lang="en-US"/>
        </a:p>
      </dgm:t>
    </dgm:pt>
    <dgm:pt modelId="{BE055D63-ACB6-4606-9867-116FD40AF4CD}">
      <dgm:prSet phldrT="[Text]"/>
      <dgm:spPr/>
      <dgm:t>
        <a:bodyPr/>
        <a:lstStyle/>
        <a:p>
          <a:r>
            <a:rPr lang="en-US" sz="1300" dirty="0" smtClean="0"/>
            <a:t>What changes are to be made?</a:t>
          </a:r>
          <a:endParaRPr lang="en-US" sz="1300" dirty="0"/>
        </a:p>
      </dgm:t>
    </dgm:pt>
    <dgm:pt modelId="{95F414C4-87F9-40EA-9861-E7E517967A27}" type="parTrans" cxnId="{40352763-8589-464C-A86F-6ED8D2A75FB1}">
      <dgm:prSet/>
      <dgm:spPr/>
      <dgm:t>
        <a:bodyPr/>
        <a:lstStyle/>
        <a:p>
          <a:endParaRPr lang="en-US"/>
        </a:p>
      </dgm:t>
    </dgm:pt>
    <dgm:pt modelId="{336E59BF-2EA1-41CF-BED4-37241AF7247C}" type="sibTrans" cxnId="{40352763-8589-464C-A86F-6ED8D2A75FB1}">
      <dgm:prSet/>
      <dgm:spPr/>
      <dgm:t>
        <a:bodyPr/>
        <a:lstStyle/>
        <a:p>
          <a:endParaRPr lang="en-US"/>
        </a:p>
      </dgm:t>
    </dgm:pt>
    <dgm:pt modelId="{A6B7AE70-D580-4511-BB32-A23590FB40D8}">
      <dgm:prSet phldrT="[Text]"/>
      <dgm:spPr/>
      <dgm:t>
        <a:bodyPr/>
        <a:lstStyle/>
        <a:p>
          <a:r>
            <a:rPr lang="en-US" sz="1300" dirty="0" smtClean="0"/>
            <a:t>What will be the next cycle?</a:t>
          </a:r>
          <a:endParaRPr lang="en-US" sz="1300" dirty="0"/>
        </a:p>
      </dgm:t>
    </dgm:pt>
    <dgm:pt modelId="{864705F1-FC7A-4921-A34D-2EEF2B24FDD5}" type="parTrans" cxnId="{DA23B695-3A5F-40E4-B54B-94F638EFCED2}">
      <dgm:prSet/>
      <dgm:spPr/>
      <dgm:t>
        <a:bodyPr/>
        <a:lstStyle/>
        <a:p>
          <a:endParaRPr lang="en-US"/>
        </a:p>
      </dgm:t>
    </dgm:pt>
    <dgm:pt modelId="{7928B1CC-66FA-4E7B-85DB-47B432162E47}" type="sibTrans" cxnId="{DA23B695-3A5F-40E4-B54B-94F638EFCED2}">
      <dgm:prSet/>
      <dgm:spPr/>
      <dgm:t>
        <a:bodyPr/>
        <a:lstStyle/>
        <a:p>
          <a:endParaRPr lang="en-US"/>
        </a:p>
      </dgm:t>
    </dgm:pt>
    <dgm:pt modelId="{2FB4229E-E3AA-4C30-BE43-57269CD16526}" type="pres">
      <dgm:prSet presAssocID="{954FDF70-1C0E-40FE-9407-60612866DDC4}" presName="cycleMatrixDiagram" presStyleCnt="0">
        <dgm:presLayoutVars>
          <dgm:chMax val="1"/>
          <dgm:dir/>
          <dgm:animLvl val="lvl"/>
          <dgm:resizeHandles val="exact"/>
        </dgm:presLayoutVars>
      </dgm:prSet>
      <dgm:spPr/>
      <dgm:t>
        <a:bodyPr/>
        <a:lstStyle/>
        <a:p>
          <a:endParaRPr lang="en-US"/>
        </a:p>
      </dgm:t>
    </dgm:pt>
    <dgm:pt modelId="{87DC013C-1FFA-40B1-8D66-2FF1EA5091CB}" type="pres">
      <dgm:prSet presAssocID="{954FDF70-1C0E-40FE-9407-60612866DDC4}" presName="children" presStyleCnt="0"/>
      <dgm:spPr/>
      <dgm:t>
        <a:bodyPr/>
        <a:lstStyle/>
        <a:p>
          <a:endParaRPr lang="en-US"/>
        </a:p>
      </dgm:t>
    </dgm:pt>
    <dgm:pt modelId="{175EDB19-5E18-40E2-8085-378F8B80EA17}" type="pres">
      <dgm:prSet presAssocID="{954FDF70-1C0E-40FE-9407-60612866DDC4}" presName="child1group" presStyleCnt="0"/>
      <dgm:spPr/>
      <dgm:t>
        <a:bodyPr/>
        <a:lstStyle/>
        <a:p>
          <a:endParaRPr lang="en-US"/>
        </a:p>
      </dgm:t>
    </dgm:pt>
    <dgm:pt modelId="{B86FD046-6624-44BB-9C57-74D41584B918}" type="pres">
      <dgm:prSet presAssocID="{954FDF70-1C0E-40FE-9407-60612866DDC4}" presName="child1" presStyleLbl="bgAcc1" presStyleIdx="0" presStyleCnt="4"/>
      <dgm:spPr/>
      <dgm:t>
        <a:bodyPr/>
        <a:lstStyle/>
        <a:p>
          <a:endParaRPr lang="en-US"/>
        </a:p>
      </dgm:t>
    </dgm:pt>
    <dgm:pt modelId="{CBB3AD08-5478-48B6-B45B-951302E60B38}" type="pres">
      <dgm:prSet presAssocID="{954FDF70-1C0E-40FE-9407-60612866DDC4}" presName="child1Text" presStyleLbl="bgAcc1" presStyleIdx="0" presStyleCnt="4">
        <dgm:presLayoutVars>
          <dgm:bulletEnabled val="1"/>
        </dgm:presLayoutVars>
      </dgm:prSet>
      <dgm:spPr/>
      <dgm:t>
        <a:bodyPr/>
        <a:lstStyle/>
        <a:p>
          <a:endParaRPr lang="en-US"/>
        </a:p>
      </dgm:t>
    </dgm:pt>
    <dgm:pt modelId="{2BE83287-0663-4C53-9541-BEBF34D046E3}" type="pres">
      <dgm:prSet presAssocID="{954FDF70-1C0E-40FE-9407-60612866DDC4}" presName="child2group" presStyleCnt="0"/>
      <dgm:spPr/>
      <dgm:t>
        <a:bodyPr/>
        <a:lstStyle/>
        <a:p>
          <a:endParaRPr lang="en-US"/>
        </a:p>
      </dgm:t>
    </dgm:pt>
    <dgm:pt modelId="{B6A68E8C-0911-4967-9C22-B63983D0DDD7}" type="pres">
      <dgm:prSet presAssocID="{954FDF70-1C0E-40FE-9407-60612866DDC4}" presName="child2" presStyleLbl="bgAcc1" presStyleIdx="1" presStyleCnt="4"/>
      <dgm:spPr/>
      <dgm:t>
        <a:bodyPr/>
        <a:lstStyle/>
        <a:p>
          <a:endParaRPr lang="en-US"/>
        </a:p>
      </dgm:t>
    </dgm:pt>
    <dgm:pt modelId="{143AFA5A-A98A-4065-B751-449B990FE310}" type="pres">
      <dgm:prSet presAssocID="{954FDF70-1C0E-40FE-9407-60612866DDC4}" presName="child2Text" presStyleLbl="bgAcc1" presStyleIdx="1" presStyleCnt="4">
        <dgm:presLayoutVars>
          <dgm:bulletEnabled val="1"/>
        </dgm:presLayoutVars>
      </dgm:prSet>
      <dgm:spPr/>
      <dgm:t>
        <a:bodyPr/>
        <a:lstStyle/>
        <a:p>
          <a:endParaRPr lang="en-US"/>
        </a:p>
      </dgm:t>
    </dgm:pt>
    <dgm:pt modelId="{4D590067-2B20-490B-8138-E9AFCBAC264A}" type="pres">
      <dgm:prSet presAssocID="{954FDF70-1C0E-40FE-9407-60612866DDC4}" presName="child3group" presStyleCnt="0"/>
      <dgm:spPr/>
      <dgm:t>
        <a:bodyPr/>
        <a:lstStyle/>
        <a:p>
          <a:endParaRPr lang="en-US"/>
        </a:p>
      </dgm:t>
    </dgm:pt>
    <dgm:pt modelId="{D9BB62C9-5D75-4228-8F8B-DB08C547A234}" type="pres">
      <dgm:prSet presAssocID="{954FDF70-1C0E-40FE-9407-60612866DDC4}" presName="child3" presStyleLbl="bgAcc1" presStyleIdx="2" presStyleCnt="4"/>
      <dgm:spPr/>
      <dgm:t>
        <a:bodyPr/>
        <a:lstStyle/>
        <a:p>
          <a:endParaRPr lang="en-US"/>
        </a:p>
      </dgm:t>
    </dgm:pt>
    <dgm:pt modelId="{D89652F2-314B-4016-9BF8-73902E804D0A}" type="pres">
      <dgm:prSet presAssocID="{954FDF70-1C0E-40FE-9407-60612866DDC4}" presName="child3Text" presStyleLbl="bgAcc1" presStyleIdx="2" presStyleCnt="4">
        <dgm:presLayoutVars>
          <dgm:bulletEnabled val="1"/>
        </dgm:presLayoutVars>
      </dgm:prSet>
      <dgm:spPr/>
      <dgm:t>
        <a:bodyPr/>
        <a:lstStyle/>
        <a:p>
          <a:endParaRPr lang="en-US"/>
        </a:p>
      </dgm:t>
    </dgm:pt>
    <dgm:pt modelId="{869072BD-2E2B-439D-8830-B4ABD6587992}" type="pres">
      <dgm:prSet presAssocID="{954FDF70-1C0E-40FE-9407-60612866DDC4}" presName="child4group" presStyleCnt="0"/>
      <dgm:spPr/>
      <dgm:t>
        <a:bodyPr/>
        <a:lstStyle/>
        <a:p>
          <a:endParaRPr lang="en-US"/>
        </a:p>
      </dgm:t>
    </dgm:pt>
    <dgm:pt modelId="{A7BDA7C4-6B12-485B-BB0E-A3EC3D319FEF}" type="pres">
      <dgm:prSet presAssocID="{954FDF70-1C0E-40FE-9407-60612866DDC4}" presName="child4" presStyleLbl="bgAcc1" presStyleIdx="3" presStyleCnt="4"/>
      <dgm:spPr/>
      <dgm:t>
        <a:bodyPr/>
        <a:lstStyle/>
        <a:p>
          <a:endParaRPr lang="en-US"/>
        </a:p>
      </dgm:t>
    </dgm:pt>
    <dgm:pt modelId="{D78B7079-24F7-40A5-8720-E6BA49DDDFA2}" type="pres">
      <dgm:prSet presAssocID="{954FDF70-1C0E-40FE-9407-60612866DDC4}" presName="child4Text" presStyleLbl="bgAcc1" presStyleIdx="3" presStyleCnt="4">
        <dgm:presLayoutVars>
          <dgm:bulletEnabled val="1"/>
        </dgm:presLayoutVars>
      </dgm:prSet>
      <dgm:spPr/>
      <dgm:t>
        <a:bodyPr/>
        <a:lstStyle/>
        <a:p>
          <a:endParaRPr lang="en-US"/>
        </a:p>
      </dgm:t>
    </dgm:pt>
    <dgm:pt modelId="{162A56A5-F162-4E81-BF7A-73FD4F30D928}" type="pres">
      <dgm:prSet presAssocID="{954FDF70-1C0E-40FE-9407-60612866DDC4}" presName="childPlaceholder" presStyleCnt="0"/>
      <dgm:spPr/>
      <dgm:t>
        <a:bodyPr/>
        <a:lstStyle/>
        <a:p>
          <a:endParaRPr lang="en-US"/>
        </a:p>
      </dgm:t>
    </dgm:pt>
    <dgm:pt modelId="{33BAFA45-D59F-4EAF-BD93-456D2A1BDB49}" type="pres">
      <dgm:prSet presAssocID="{954FDF70-1C0E-40FE-9407-60612866DDC4}" presName="circle" presStyleCnt="0"/>
      <dgm:spPr/>
      <dgm:t>
        <a:bodyPr/>
        <a:lstStyle/>
        <a:p>
          <a:endParaRPr lang="en-US"/>
        </a:p>
      </dgm:t>
    </dgm:pt>
    <dgm:pt modelId="{8FAC9F70-C358-4FA3-82A9-AAE922029001}" type="pres">
      <dgm:prSet presAssocID="{954FDF70-1C0E-40FE-9407-60612866DDC4}" presName="quadrant1" presStyleLbl="node1" presStyleIdx="0" presStyleCnt="4">
        <dgm:presLayoutVars>
          <dgm:chMax val="1"/>
          <dgm:bulletEnabled val="1"/>
        </dgm:presLayoutVars>
      </dgm:prSet>
      <dgm:spPr/>
      <dgm:t>
        <a:bodyPr/>
        <a:lstStyle/>
        <a:p>
          <a:endParaRPr lang="en-US"/>
        </a:p>
      </dgm:t>
    </dgm:pt>
    <dgm:pt modelId="{FAE880AF-155F-4F67-9C59-B2E8D1C3059E}" type="pres">
      <dgm:prSet presAssocID="{954FDF70-1C0E-40FE-9407-60612866DDC4}" presName="quadrant2" presStyleLbl="node1" presStyleIdx="1" presStyleCnt="4">
        <dgm:presLayoutVars>
          <dgm:chMax val="1"/>
          <dgm:bulletEnabled val="1"/>
        </dgm:presLayoutVars>
      </dgm:prSet>
      <dgm:spPr/>
      <dgm:t>
        <a:bodyPr/>
        <a:lstStyle/>
        <a:p>
          <a:endParaRPr lang="en-US"/>
        </a:p>
      </dgm:t>
    </dgm:pt>
    <dgm:pt modelId="{D45915BE-091C-4B10-AA9D-759E3CA80574}" type="pres">
      <dgm:prSet presAssocID="{954FDF70-1C0E-40FE-9407-60612866DDC4}" presName="quadrant3" presStyleLbl="node1" presStyleIdx="2" presStyleCnt="4">
        <dgm:presLayoutVars>
          <dgm:chMax val="1"/>
          <dgm:bulletEnabled val="1"/>
        </dgm:presLayoutVars>
      </dgm:prSet>
      <dgm:spPr/>
      <dgm:t>
        <a:bodyPr/>
        <a:lstStyle/>
        <a:p>
          <a:endParaRPr lang="en-US"/>
        </a:p>
      </dgm:t>
    </dgm:pt>
    <dgm:pt modelId="{970D1754-01C2-4D06-815D-FF451781BA14}" type="pres">
      <dgm:prSet presAssocID="{954FDF70-1C0E-40FE-9407-60612866DDC4}" presName="quadrant4" presStyleLbl="node1" presStyleIdx="3" presStyleCnt="4">
        <dgm:presLayoutVars>
          <dgm:chMax val="1"/>
          <dgm:bulletEnabled val="1"/>
        </dgm:presLayoutVars>
      </dgm:prSet>
      <dgm:spPr/>
      <dgm:t>
        <a:bodyPr/>
        <a:lstStyle/>
        <a:p>
          <a:endParaRPr lang="en-US"/>
        </a:p>
      </dgm:t>
    </dgm:pt>
    <dgm:pt modelId="{CBF8C11C-07AF-4901-8E2B-C6426B214A90}" type="pres">
      <dgm:prSet presAssocID="{954FDF70-1C0E-40FE-9407-60612866DDC4}" presName="quadrantPlaceholder" presStyleCnt="0"/>
      <dgm:spPr/>
      <dgm:t>
        <a:bodyPr/>
        <a:lstStyle/>
        <a:p>
          <a:endParaRPr lang="en-US"/>
        </a:p>
      </dgm:t>
    </dgm:pt>
    <dgm:pt modelId="{6E87F238-05BD-43CB-B926-06B212871867}" type="pres">
      <dgm:prSet presAssocID="{954FDF70-1C0E-40FE-9407-60612866DDC4}" presName="center1" presStyleLbl="fgShp" presStyleIdx="0" presStyleCnt="2"/>
      <dgm:spPr/>
      <dgm:t>
        <a:bodyPr/>
        <a:lstStyle/>
        <a:p>
          <a:endParaRPr lang="en-US"/>
        </a:p>
      </dgm:t>
    </dgm:pt>
    <dgm:pt modelId="{FAE5E93A-5DFE-4212-96C2-B657A18753EF}" type="pres">
      <dgm:prSet presAssocID="{954FDF70-1C0E-40FE-9407-60612866DDC4}" presName="center2" presStyleLbl="fgShp" presStyleIdx="1" presStyleCnt="2"/>
      <dgm:spPr/>
      <dgm:t>
        <a:bodyPr/>
        <a:lstStyle/>
        <a:p>
          <a:endParaRPr lang="en-US"/>
        </a:p>
      </dgm:t>
    </dgm:pt>
  </dgm:ptLst>
  <dgm:cxnLst>
    <dgm:cxn modelId="{942AF927-0FCE-4B65-82DF-06E634E324C4}" srcId="{AD07218B-F70C-48F4-ACC0-9920DFA29F6A}" destId="{B0BB3919-7D02-4256-A199-68189A8249CC}" srcOrd="1" destOrd="0" parTransId="{4A2B4101-3E42-4568-A94C-6C39BDB93365}" sibTransId="{238BADD0-9105-48B3-9AD5-4B106809A425}"/>
    <dgm:cxn modelId="{EE83CE08-3A6D-4367-9292-194AE98F80ED}" type="presOf" srcId="{0E82C45F-CFC1-4E55-BB72-EC2952BA590D}" destId="{143AFA5A-A98A-4065-B751-449B990FE310}" srcOrd="1" destOrd="2" presId="urn:microsoft.com/office/officeart/2005/8/layout/cycle4"/>
    <dgm:cxn modelId="{DF646D23-5658-4DDF-8A5C-BB80A35408C6}" srcId="{170C4C20-721B-45D9-8E57-51D54A7A5533}" destId="{E0B6C7F0-18F7-4076-BF29-BFA24EC43AC6}" srcOrd="0" destOrd="0" parTransId="{940947E5-2053-4282-BB28-85C86B2691CE}" sibTransId="{BFCA6E56-0D5F-44E5-88E6-DAF03FF93E88}"/>
    <dgm:cxn modelId="{2D68C74E-324B-4C01-8CB0-F706D08365FF}" srcId="{954FDF70-1C0E-40FE-9407-60612866DDC4}" destId="{AD07218B-F70C-48F4-ACC0-9920DFA29F6A}" srcOrd="1" destOrd="0" parTransId="{1C07A9EB-9F92-45D7-A2D0-252F0800D2B7}" sibTransId="{139AF608-D056-4874-B099-69A6C0EA8301}"/>
    <dgm:cxn modelId="{10F4FA44-9973-4FFD-8B5F-B65BBFC13F02}" type="presOf" srcId="{B0BB3919-7D02-4256-A199-68189A8249CC}" destId="{143AFA5A-A98A-4065-B751-449B990FE310}" srcOrd="1" destOrd="1" presId="urn:microsoft.com/office/officeart/2005/8/layout/cycle4"/>
    <dgm:cxn modelId="{6180DC77-0551-4E2D-ABEE-97B82981BCE0}" srcId="{76E45DB5-9A21-4228-AB4A-D6D94F03F615}" destId="{75D777AF-DA34-4436-B48B-5862A035F6D4}" srcOrd="0" destOrd="0" parTransId="{C12994EB-5D78-4023-BF0A-48FABA611541}" sibTransId="{3F9FDFDC-855F-40D1-BA09-1853CE5F22DF}"/>
    <dgm:cxn modelId="{8FD41C00-C97C-4312-8372-785363EB27F4}" srcId="{954FDF70-1C0E-40FE-9407-60612866DDC4}" destId="{76E45DB5-9A21-4228-AB4A-D6D94F03F615}" srcOrd="0" destOrd="0" parTransId="{A41014AD-2A8A-4A2E-B687-5FBEDD004056}" sibTransId="{38F97247-410A-451D-A1BF-3B63138FF9CA}"/>
    <dgm:cxn modelId="{B0633AEF-DB9D-4614-BF8F-D404F89DE665}" type="presOf" srcId="{BE055D63-ACB6-4606-9867-116FD40AF4CD}" destId="{CBB3AD08-5478-48B6-B45B-951302E60B38}" srcOrd="1" destOrd="1" presId="urn:microsoft.com/office/officeart/2005/8/layout/cycle4"/>
    <dgm:cxn modelId="{9C608A4B-7FE7-44E2-BBFE-442AE6121B8D}" type="presOf" srcId="{75D777AF-DA34-4436-B48B-5862A035F6D4}" destId="{CBB3AD08-5478-48B6-B45B-951302E60B38}" srcOrd="1" destOrd="0" presId="urn:microsoft.com/office/officeart/2005/8/layout/cycle4"/>
    <dgm:cxn modelId="{47E1817C-94C4-450C-A5D4-7F1D99126276}" srcId="{AD07218B-F70C-48F4-ACC0-9920DFA29F6A}" destId="{0E82C45F-CFC1-4E55-BB72-EC2952BA590D}" srcOrd="2" destOrd="0" parTransId="{D3D5C37C-6EED-4802-99BB-000F795B009D}" sibTransId="{49A81D91-35A3-4979-A86E-58B027A0899E}"/>
    <dgm:cxn modelId="{A7FB871D-2603-4A8B-B2C3-61102DCBEC2A}" type="presOf" srcId="{84F16ABD-5EFF-4EC3-9C65-761967036D5D}" destId="{D89652F2-314B-4016-9BF8-73902E804D0A}" srcOrd="1" destOrd="2" presId="urn:microsoft.com/office/officeart/2005/8/layout/cycle4"/>
    <dgm:cxn modelId="{56FB362B-23D2-44A0-9911-33315580671A}" srcId="{170C4C20-721B-45D9-8E57-51D54A7A5533}" destId="{F6FE81B0-2F91-4519-A086-097144E9344B}" srcOrd="1" destOrd="0" parTransId="{7644352C-A9AD-4C8C-8F89-3414CCF6D55A}" sibTransId="{D0B67AA4-83AC-4393-ADFC-BBD438CA9EC9}"/>
    <dgm:cxn modelId="{AB041EF5-A06C-48D5-B518-05821F4208D0}" srcId="{2C1A6265-3C78-4396-9A49-DE37AE48A2C0}" destId="{84F16ABD-5EFF-4EC3-9C65-761967036D5D}" srcOrd="2" destOrd="0" parTransId="{7E5C248B-63C3-4A42-9DC0-223892AB8906}" sibTransId="{76AB4035-8A4F-4DB0-94DF-1D448C713FFF}"/>
    <dgm:cxn modelId="{A1BB0EE9-B591-4809-B1CB-F16423194574}" srcId="{170C4C20-721B-45D9-8E57-51D54A7A5533}" destId="{FE6FEF63-F2AC-4993-9CDB-8027AA485326}" srcOrd="2" destOrd="0" parTransId="{C3231CA0-B5FC-49EF-9FB2-3ABE244470FC}" sibTransId="{3BDD04FA-D7E2-4D8B-B727-2B0BD61D9E6F}"/>
    <dgm:cxn modelId="{88151F9D-BB19-469C-8785-F689B254557B}" type="presOf" srcId="{11FBD060-B252-499C-AFAC-B625552D9549}" destId="{D89652F2-314B-4016-9BF8-73902E804D0A}" srcOrd="1" destOrd="1" presId="urn:microsoft.com/office/officeart/2005/8/layout/cycle4"/>
    <dgm:cxn modelId="{56D998BF-6235-44C5-9403-728B3A4E9D1E}" type="presOf" srcId="{A6B7AE70-D580-4511-BB32-A23590FB40D8}" destId="{CBB3AD08-5478-48B6-B45B-951302E60B38}" srcOrd="1" destOrd="2" presId="urn:microsoft.com/office/officeart/2005/8/layout/cycle4"/>
    <dgm:cxn modelId="{F3E0AAE8-2A3E-477A-BBA5-FE5A59853447}" type="presOf" srcId="{E0B6C7F0-18F7-4076-BF29-BFA24EC43AC6}" destId="{A7BDA7C4-6B12-485B-BB0E-A3EC3D319FEF}" srcOrd="0" destOrd="0" presId="urn:microsoft.com/office/officeart/2005/8/layout/cycle4"/>
    <dgm:cxn modelId="{435ECD6D-15D1-48EF-8792-8F69D8910118}" type="presOf" srcId="{F6FE81B0-2F91-4519-A086-097144E9344B}" destId="{D78B7079-24F7-40A5-8720-E6BA49DDDFA2}" srcOrd="1" destOrd="1" presId="urn:microsoft.com/office/officeart/2005/8/layout/cycle4"/>
    <dgm:cxn modelId="{7F8DFCE9-72E7-41E1-9C13-B7A29C424D17}" srcId="{954FDF70-1C0E-40FE-9407-60612866DDC4}" destId="{170C4C20-721B-45D9-8E57-51D54A7A5533}" srcOrd="3" destOrd="0" parTransId="{62288398-23B6-4A9B-AC5A-2B5C164148E7}" sibTransId="{46103410-C2E5-4C30-860D-E40BE3D931C0}"/>
    <dgm:cxn modelId="{CC63B03F-1832-4B82-A3CD-FF0AF5F3D9E0}" srcId="{AD07218B-F70C-48F4-ACC0-9920DFA29F6A}" destId="{E5A44716-E6F2-4785-A0AD-986F2FD6DB48}" srcOrd="0" destOrd="0" parTransId="{0370031C-0FE2-473E-A15A-AF064591CA15}" sibTransId="{93D9C85B-A2EC-4B5E-858C-11A7CE6FA541}"/>
    <dgm:cxn modelId="{6564E023-FDE7-49F8-BE51-800D5659A9E4}" type="presOf" srcId="{76E45DB5-9A21-4228-AB4A-D6D94F03F615}" destId="{8FAC9F70-C358-4FA3-82A9-AAE922029001}" srcOrd="0" destOrd="0" presId="urn:microsoft.com/office/officeart/2005/8/layout/cycle4"/>
    <dgm:cxn modelId="{3D461EF6-D37C-41E8-A267-D5E4457F9C6B}" srcId="{954FDF70-1C0E-40FE-9407-60612866DDC4}" destId="{2C1A6265-3C78-4396-9A49-DE37AE48A2C0}" srcOrd="2" destOrd="0" parTransId="{661A2D9F-2F27-4B14-AA46-77A2ABA97AC0}" sibTransId="{CB3F64C3-6E2F-4C4E-8762-972FA5BEA619}"/>
    <dgm:cxn modelId="{9F4C1339-4B3B-4285-BD48-46C57CE847CD}" type="presOf" srcId="{B3AE12F3-9C90-41FB-8B56-E4354F000955}" destId="{D89652F2-314B-4016-9BF8-73902E804D0A}" srcOrd="1" destOrd="3" presId="urn:microsoft.com/office/officeart/2005/8/layout/cycle4"/>
    <dgm:cxn modelId="{40352763-8589-464C-A86F-6ED8D2A75FB1}" srcId="{76E45DB5-9A21-4228-AB4A-D6D94F03F615}" destId="{BE055D63-ACB6-4606-9867-116FD40AF4CD}" srcOrd="1" destOrd="0" parTransId="{95F414C4-87F9-40EA-9861-E7E517967A27}" sibTransId="{336E59BF-2EA1-41CF-BED4-37241AF7247C}"/>
    <dgm:cxn modelId="{B0BD5759-438A-4FF0-9492-43953C4EFD1B}" type="presOf" srcId="{0E82C45F-CFC1-4E55-BB72-EC2952BA590D}" destId="{B6A68E8C-0911-4967-9C22-B63983D0DDD7}" srcOrd="0" destOrd="2" presId="urn:microsoft.com/office/officeart/2005/8/layout/cycle4"/>
    <dgm:cxn modelId="{1F167168-5110-450C-9E2F-C5109BC7E69B}" type="presOf" srcId="{B0BB3919-7D02-4256-A199-68189A8249CC}" destId="{B6A68E8C-0911-4967-9C22-B63983D0DDD7}" srcOrd="0" destOrd="1" presId="urn:microsoft.com/office/officeart/2005/8/layout/cycle4"/>
    <dgm:cxn modelId="{2BDE4C22-B599-4C5A-BFCE-D6FBA1ECA6A4}" type="presOf" srcId="{11FBD060-B252-499C-AFAC-B625552D9549}" destId="{D9BB62C9-5D75-4228-8F8B-DB08C547A234}" srcOrd="0" destOrd="1" presId="urn:microsoft.com/office/officeart/2005/8/layout/cycle4"/>
    <dgm:cxn modelId="{4DCF5B28-99F3-4B7D-A155-2FD710062004}" type="presOf" srcId="{FE6FEF63-F2AC-4993-9CDB-8027AA485326}" destId="{A7BDA7C4-6B12-485B-BB0E-A3EC3D319FEF}" srcOrd="0" destOrd="2" presId="urn:microsoft.com/office/officeart/2005/8/layout/cycle4"/>
    <dgm:cxn modelId="{870B05A8-DD23-44D8-96AB-33A3F0AB4949}" type="presOf" srcId="{F6FE81B0-2F91-4519-A086-097144E9344B}" destId="{A7BDA7C4-6B12-485B-BB0E-A3EC3D319FEF}" srcOrd="0" destOrd="1" presId="urn:microsoft.com/office/officeart/2005/8/layout/cycle4"/>
    <dgm:cxn modelId="{2770F681-8155-47D3-B22C-F57D1F7B05D3}" type="presOf" srcId="{2C1A6265-3C78-4396-9A49-DE37AE48A2C0}" destId="{D45915BE-091C-4B10-AA9D-759E3CA80574}" srcOrd="0" destOrd="0" presId="urn:microsoft.com/office/officeart/2005/8/layout/cycle4"/>
    <dgm:cxn modelId="{39EF976A-E662-4F42-AA97-9CC2BF295977}" type="presOf" srcId="{170C4C20-721B-45D9-8E57-51D54A7A5533}" destId="{970D1754-01C2-4D06-815D-FF451781BA14}" srcOrd="0" destOrd="0" presId="urn:microsoft.com/office/officeart/2005/8/layout/cycle4"/>
    <dgm:cxn modelId="{4C8806B3-2AFE-4E67-B4B6-B32861A3C643}" type="presOf" srcId="{84F16ABD-5EFF-4EC3-9C65-761967036D5D}" destId="{D9BB62C9-5D75-4228-8F8B-DB08C547A234}" srcOrd="0" destOrd="2" presId="urn:microsoft.com/office/officeart/2005/8/layout/cycle4"/>
    <dgm:cxn modelId="{C5CC69FD-F13E-4ADF-9923-3FFF4F6E6E1E}" type="presOf" srcId="{FE6FEF63-F2AC-4993-9CDB-8027AA485326}" destId="{D78B7079-24F7-40A5-8720-E6BA49DDDFA2}" srcOrd="1" destOrd="2" presId="urn:microsoft.com/office/officeart/2005/8/layout/cycle4"/>
    <dgm:cxn modelId="{0FF173C4-9221-4AC6-A58B-B9B0BE7AD2CD}" type="presOf" srcId="{A6B7AE70-D580-4511-BB32-A23590FB40D8}" destId="{B86FD046-6624-44BB-9C57-74D41584B918}" srcOrd="0" destOrd="2" presId="urn:microsoft.com/office/officeart/2005/8/layout/cycle4"/>
    <dgm:cxn modelId="{1B1F5975-69E5-4756-B9DC-64927305F43F}" srcId="{2C1A6265-3C78-4396-9A49-DE37AE48A2C0}" destId="{11FBD060-B252-499C-AFAC-B625552D9549}" srcOrd="1" destOrd="0" parTransId="{5F430F64-6F45-4D76-8E70-D45A03420CBB}" sibTransId="{29B64F52-3752-4811-9514-21A7B0C038E3}"/>
    <dgm:cxn modelId="{C5774B43-C481-426B-B95D-444F09ADC3A3}" type="presOf" srcId="{BE055D63-ACB6-4606-9867-116FD40AF4CD}" destId="{B86FD046-6624-44BB-9C57-74D41584B918}" srcOrd="0" destOrd="1" presId="urn:microsoft.com/office/officeart/2005/8/layout/cycle4"/>
    <dgm:cxn modelId="{7052E80A-9CAE-4A53-8D43-E97914D85148}" type="presOf" srcId="{E5A44716-E6F2-4785-A0AD-986F2FD6DB48}" destId="{B6A68E8C-0911-4967-9C22-B63983D0DDD7}" srcOrd="0" destOrd="0" presId="urn:microsoft.com/office/officeart/2005/8/layout/cycle4"/>
    <dgm:cxn modelId="{82485746-5A2B-4C7C-800A-90F6260817D0}" type="presOf" srcId="{954FDF70-1C0E-40FE-9407-60612866DDC4}" destId="{2FB4229E-E3AA-4C30-BE43-57269CD16526}" srcOrd="0" destOrd="0" presId="urn:microsoft.com/office/officeart/2005/8/layout/cycle4"/>
    <dgm:cxn modelId="{1A86759A-257F-4382-93F7-5F6DA707FEC1}" type="presOf" srcId="{8D9C45A9-0BF6-430F-BF9B-352C77A37C1D}" destId="{D9BB62C9-5D75-4228-8F8B-DB08C547A234}" srcOrd="0" destOrd="0" presId="urn:microsoft.com/office/officeart/2005/8/layout/cycle4"/>
    <dgm:cxn modelId="{6E9D18A6-030A-44D8-86CC-B8C8A571AFB5}" srcId="{2C1A6265-3C78-4396-9A49-DE37AE48A2C0}" destId="{8D9C45A9-0BF6-430F-BF9B-352C77A37C1D}" srcOrd="0" destOrd="0" parTransId="{FB6D5BFE-06E5-47E7-B602-6E1950CEFBA3}" sibTransId="{932863BB-DD58-4969-9D0A-8ABE089F5890}"/>
    <dgm:cxn modelId="{B7896ED9-94BB-4A06-A1FA-C97D8F6F1496}" srcId="{2C1A6265-3C78-4396-9A49-DE37AE48A2C0}" destId="{B3AE12F3-9C90-41FB-8B56-E4354F000955}" srcOrd="3" destOrd="0" parTransId="{DCDD591D-2BF6-4AD6-8CEF-FBD2DD8E7DE8}" sibTransId="{5CB89A1B-1286-4798-B6DF-B942FE663F40}"/>
    <dgm:cxn modelId="{7CC908BD-13EB-4A70-BB13-90DF8BBE173D}" type="presOf" srcId="{75D777AF-DA34-4436-B48B-5862A035F6D4}" destId="{B86FD046-6624-44BB-9C57-74D41584B918}" srcOrd="0" destOrd="0" presId="urn:microsoft.com/office/officeart/2005/8/layout/cycle4"/>
    <dgm:cxn modelId="{16FF9D88-E65D-4667-92CB-1ECD182D1987}" type="presOf" srcId="{B3AE12F3-9C90-41FB-8B56-E4354F000955}" destId="{D9BB62C9-5D75-4228-8F8B-DB08C547A234}" srcOrd="0" destOrd="3" presId="urn:microsoft.com/office/officeart/2005/8/layout/cycle4"/>
    <dgm:cxn modelId="{4E6C18BF-CE76-4C7B-B4B1-4E59133F8437}" type="presOf" srcId="{E5A44716-E6F2-4785-A0AD-986F2FD6DB48}" destId="{143AFA5A-A98A-4065-B751-449B990FE310}" srcOrd="1" destOrd="0" presId="urn:microsoft.com/office/officeart/2005/8/layout/cycle4"/>
    <dgm:cxn modelId="{29158DB8-2DFD-4ADC-B090-F00FC6DD839D}" type="presOf" srcId="{AD07218B-F70C-48F4-ACC0-9920DFA29F6A}" destId="{FAE880AF-155F-4F67-9C59-B2E8D1C3059E}" srcOrd="0" destOrd="0" presId="urn:microsoft.com/office/officeart/2005/8/layout/cycle4"/>
    <dgm:cxn modelId="{EB21A5F7-CBE9-4326-86C7-BFD0A470C9FA}" type="presOf" srcId="{E0B6C7F0-18F7-4076-BF29-BFA24EC43AC6}" destId="{D78B7079-24F7-40A5-8720-E6BA49DDDFA2}" srcOrd="1" destOrd="0" presId="urn:microsoft.com/office/officeart/2005/8/layout/cycle4"/>
    <dgm:cxn modelId="{DA23B695-3A5F-40E4-B54B-94F638EFCED2}" srcId="{76E45DB5-9A21-4228-AB4A-D6D94F03F615}" destId="{A6B7AE70-D580-4511-BB32-A23590FB40D8}" srcOrd="2" destOrd="0" parTransId="{864705F1-FC7A-4921-A34D-2EEF2B24FDD5}" sibTransId="{7928B1CC-66FA-4E7B-85DB-47B432162E47}"/>
    <dgm:cxn modelId="{CEDF4B22-0569-4671-B80B-090C8FA3D275}" type="presOf" srcId="{8D9C45A9-0BF6-430F-BF9B-352C77A37C1D}" destId="{D89652F2-314B-4016-9BF8-73902E804D0A}" srcOrd="1" destOrd="0" presId="urn:microsoft.com/office/officeart/2005/8/layout/cycle4"/>
    <dgm:cxn modelId="{02DD3196-7ED2-4B0A-8B57-924BFCF8A986}" type="presParOf" srcId="{2FB4229E-E3AA-4C30-BE43-57269CD16526}" destId="{87DC013C-1FFA-40B1-8D66-2FF1EA5091CB}" srcOrd="0" destOrd="0" presId="urn:microsoft.com/office/officeart/2005/8/layout/cycle4"/>
    <dgm:cxn modelId="{1D5E0D8E-FB40-4DC8-891C-8B560C346CF8}" type="presParOf" srcId="{87DC013C-1FFA-40B1-8D66-2FF1EA5091CB}" destId="{175EDB19-5E18-40E2-8085-378F8B80EA17}" srcOrd="0" destOrd="0" presId="urn:microsoft.com/office/officeart/2005/8/layout/cycle4"/>
    <dgm:cxn modelId="{975E5FA9-B80E-4F3F-AB59-DC35CE96DE92}" type="presParOf" srcId="{175EDB19-5E18-40E2-8085-378F8B80EA17}" destId="{B86FD046-6624-44BB-9C57-74D41584B918}" srcOrd="0" destOrd="0" presId="urn:microsoft.com/office/officeart/2005/8/layout/cycle4"/>
    <dgm:cxn modelId="{B4183E97-3158-4ED8-A1D2-3FB11DC6D13B}" type="presParOf" srcId="{175EDB19-5E18-40E2-8085-378F8B80EA17}" destId="{CBB3AD08-5478-48B6-B45B-951302E60B38}" srcOrd="1" destOrd="0" presId="urn:microsoft.com/office/officeart/2005/8/layout/cycle4"/>
    <dgm:cxn modelId="{AD26FC98-7DE5-4F4C-AFAF-D00BF70BD136}" type="presParOf" srcId="{87DC013C-1FFA-40B1-8D66-2FF1EA5091CB}" destId="{2BE83287-0663-4C53-9541-BEBF34D046E3}" srcOrd="1" destOrd="0" presId="urn:microsoft.com/office/officeart/2005/8/layout/cycle4"/>
    <dgm:cxn modelId="{3CD8F070-705E-493D-9D3A-B034A8E6B1FC}" type="presParOf" srcId="{2BE83287-0663-4C53-9541-BEBF34D046E3}" destId="{B6A68E8C-0911-4967-9C22-B63983D0DDD7}" srcOrd="0" destOrd="0" presId="urn:microsoft.com/office/officeart/2005/8/layout/cycle4"/>
    <dgm:cxn modelId="{B6D3A795-34D9-4F5D-9994-8F8B2DA83CFB}" type="presParOf" srcId="{2BE83287-0663-4C53-9541-BEBF34D046E3}" destId="{143AFA5A-A98A-4065-B751-449B990FE310}" srcOrd="1" destOrd="0" presId="urn:microsoft.com/office/officeart/2005/8/layout/cycle4"/>
    <dgm:cxn modelId="{E855A982-40C0-4168-9934-030A1F411AFF}" type="presParOf" srcId="{87DC013C-1FFA-40B1-8D66-2FF1EA5091CB}" destId="{4D590067-2B20-490B-8138-E9AFCBAC264A}" srcOrd="2" destOrd="0" presId="urn:microsoft.com/office/officeart/2005/8/layout/cycle4"/>
    <dgm:cxn modelId="{E957D31F-B238-4325-B851-588C91650731}" type="presParOf" srcId="{4D590067-2B20-490B-8138-E9AFCBAC264A}" destId="{D9BB62C9-5D75-4228-8F8B-DB08C547A234}" srcOrd="0" destOrd="0" presId="urn:microsoft.com/office/officeart/2005/8/layout/cycle4"/>
    <dgm:cxn modelId="{26A19581-59BC-490A-82A5-F6141D81721F}" type="presParOf" srcId="{4D590067-2B20-490B-8138-E9AFCBAC264A}" destId="{D89652F2-314B-4016-9BF8-73902E804D0A}" srcOrd="1" destOrd="0" presId="urn:microsoft.com/office/officeart/2005/8/layout/cycle4"/>
    <dgm:cxn modelId="{2C1E0B97-721B-4270-BC71-D51F653F2C59}" type="presParOf" srcId="{87DC013C-1FFA-40B1-8D66-2FF1EA5091CB}" destId="{869072BD-2E2B-439D-8830-B4ABD6587992}" srcOrd="3" destOrd="0" presId="urn:microsoft.com/office/officeart/2005/8/layout/cycle4"/>
    <dgm:cxn modelId="{8FB0F3BD-BA30-49BC-B0C5-899AA493B4E6}" type="presParOf" srcId="{869072BD-2E2B-439D-8830-B4ABD6587992}" destId="{A7BDA7C4-6B12-485B-BB0E-A3EC3D319FEF}" srcOrd="0" destOrd="0" presId="urn:microsoft.com/office/officeart/2005/8/layout/cycle4"/>
    <dgm:cxn modelId="{D730B7C2-1365-4F9F-A5B7-5D8A2C485110}" type="presParOf" srcId="{869072BD-2E2B-439D-8830-B4ABD6587992}" destId="{D78B7079-24F7-40A5-8720-E6BA49DDDFA2}" srcOrd="1" destOrd="0" presId="urn:microsoft.com/office/officeart/2005/8/layout/cycle4"/>
    <dgm:cxn modelId="{46D2700A-34F0-4065-962C-33854AAAB586}" type="presParOf" srcId="{87DC013C-1FFA-40B1-8D66-2FF1EA5091CB}" destId="{162A56A5-F162-4E81-BF7A-73FD4F30D928}" srcOrd="4" destOrd="0" presId="urn:microsoft.com/office/officeart/2005/8/layout/cycle4"/>
    <dgm:cxn modelId="{D3FBCFFD-88AE-4FDD-B0E0-A6AF2B37FD2B}" type="presParOf" srcId="{2FB4229E-E3AA-4C30-BE43-57269CD16526}" destId="{33BAFA45-D59F-4EAF-BD93-456D2A1BDB49}" srcOrd="1" destOrd="0" presId="urn:microsoft.com/office/officeart/2005/8/layout/cycle4"/>
    <dgm:cxn modelId="{35A1B87C-8E94-484B-A829-62647DB40814}" type="presParOf" srcId="{33BAFA45-D59F-4EAF-BD93-456D2A1BDB49}" destId="{8FAC9F70-C358-4FA3-82A9-AAE922029001}" srcOrd="0" destOrd="0" presId="urn:microsoft.com/office/officeart/2005/8/layout/cycle4"/>
    <dgm:cxn modelId="{0B032EF7-AFAE-4235-BF9A-FD6EBAB526F2}" type="presParOf" srcId="{33BAFA45-D59F-4EAF-BD93-456D2A1BDB49}" destId="{FAE880AF-155F-4F67-9C59-B2E8D1C3059E}" srcOrd="1" destOrd="0" presId="urn:microsoft.com/office/officeart/2005/8/layout/cycle4"/>
    <dgm:cxn modelId="{C4408E01-0C34-414B-94C2-A9AAD2B478AB}" type="presParOf" srcId="{33BAFA45-D59F-4EAF-BD93-456D2A1BDB49}" destId="{D45915BE-091C-4B10-AA9D-759E3CA80574}" srcOrd="2" destOrd="0" presId="urn:microsoft.com/office/officeart/2005/8/layout/cycle4"/>
    <dgm:cxn modelId="{1356AFBC-ADDD-4714-95D5-5D162B567C11}" type="presParOf" srcId="{33BAFA45-D59F-4EAF-BD93-456D2A1BDB49}" destId="{970D1754-01C2-4D06-815D-FF451781BA14}" srcOrd="3" destOrd="0" presId="urn:microsoft.com/office/officeart/2005/8/layout/cycle4"/>
    <dgm:cxn modelId="{3BA9E48B-C17F-46C1-B556-6484FB082965}" type="presParOf" srcId="{33BAFA45-D59F-4EAF-BD93-456D2A1BDB49}" destId="{CBF8C11C-07AF-4901-8E2B-C6426B214A90}" srcOrd="4" destOrd="0" presId="urn:microsoft.com/office/officeart/2005/8/layout/cycle4"/>
    <dgm:cxn modelId="{1F8EAB18-BEF1-4665-9856-86ADC9E77DA4}" type="presParOf" srcId="{2FB4229E-E3AA-4C30-BE43-57269CD16526}" destId="{6E87F238-05BD-43CB-B926-06B212871867}" srcOrd="2" destOrd="0" presId="urn:microsoft.com/office/officeart/2005/8/layout/cycle4"/>
    <dgm:cxn modelId="{3F5985C1-A6A8-4CE4-AAB7-2D3F22835BA0}" type="presParOf" srcId="{2FB4229E-E3AA-4C30-BE43-57269CD16526}" destId="{FAE5E93A-5DFE-4212-96C2-B657A18753EF}" srcOrd="3" destOrd="0" presId="urn:microsoft.com/office/officeart/2005/8/layout/cycle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77E76DC-B137-4DBD-A59E-C082F61BCC20}">
      <dsp:nvSpPr>
        <dsp:cNvPr id="0" name=""/>
        <dsp:cNvSpPr/>
      </dsp:nvSpPr>
      <dsp:spPr>
        <a:xfrm>
          <a:off x="2131107" y="1213"/>
          <a:ext cx="1986185" cy="1986185"/>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accent4">
                  <a:lumMod val="60000"/>
                  <a:lumOff val="40000"/>
                </a:schemeClr>
              </a:solidFill>
            </a:rPr>
            <a:t>System Leadership</a:t>
          </a:r>
          <a:endParaRPr lang="en-US" sz="2300" kern="1200" dirty="0">
            <a:solidFill>
              <a:schemeClr val="accent4">
                <a:lumMod val="60000"/>
                <a:lumOff val="40000"/>
              </a:schemeClr>
            </a:solidFill>
          </a:endParaRPr>
        </a:p>
      </dsp:txBody>
      <dsp:txXfrm>
        <a:off x="2131107" y="1213"/>
        <a:ext cx="1986185" cy="1986185"/>
      </dsp:txXfrm>
    </dsp:sp>
    <dsp:sp modelId="{7AA3265D-89E5-40A6-BD14-D92B845C62AF}">
      <dsp:nvSpPr>
        <dsp:cNvPr id="0" name=""/>
        <dsp:cNvSpPr/>
      </dsp:nvSpPr>
      <dsp:spPr>
        <a:xfrm rot="3600000">
          <a:off x="3598317" y="1937881"/>
          <a:ext cx="528332" cy="670337"/>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3600000">
        <a:off x="3598317" y="1937881"/>
        <a:ext cx="528332" cy="670337"/>
      </dsp:txXfrm>
    </dsp:sp>
    <dsp:sp modelId="{9FDFA6FC-BAB9-4DC4-8D01-104FCD36CC59}">
      <dsp:nvSpPr>
        <dsp:cNvPr id="0" name=""/>
        <dsp:cNvSpPr/>
      </dsp:nvSpPr>
      <dsp:spPr>
        <a:xfrm>
          <a:off x="3622626" y="2584600"/>
          <a:ext cx="1986185" cy="1986185"/>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accent4">
                  <a:lumMod val="60000"/>
                  <a:lumOff val="40000"/>
                </a:schemeClr>
              </a:solidFill>
            </a:rPr>
            <a:t>Day-to-day Leadership</a:t>
          </a:r>
          <a:endParaRPr lang="en-US" sz="2300" kern="1200" dirty="0">
            <a:solidFill>
              <a:schemeClr val="accent4">
                <a:lumMod val="60000"/>
                <a:lumOff val="40000"/>
              </a:schemeClr>
            </a:solidFill>
          </a:endParaRPr>
        </a:p>
      </dsp:txBody>
      <dsp:txXfrm>
        <a:off x="3622626" y="2584600"/>
        <a:ext cx="1986185" cy="1986185"/>
      </dsp:txXfrm>
    </dsp:sp>
    <dsp:sp modelId="{BDC37A3F-4E95-447B-B23B-B9ED02771E98}">
      <dsp:nvSpPr>
        <dsp:cNvPr id="0" name=""/>
        <dsp:cNvSpPr/>
      </dsp:nvSpPr>
      <dsp:spPr>
        <a:xfrm rot="10800000">
          <a:off x="2874986" y="3242524"/>
          <a:ext cx="528332" cy="670337"/>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2874986" y="3242524"/>
        <a:ext cx="528332" cy="670337"/>
      </dsp:txXfrm>
    </dsp:sp>
    <dsp:sp modelId="{AA193628-FEDA-4569-9548-0D8660852F1D}">
      <dsp:nvSpPr>
        <dsp:cNvPr id="0" name=""/>
        <dsp:cNvSpPr/>
      </dsp:nvSpPr>
      <dsp:spPr>
        <a:xfrm>
          <a:off x="639587" y="2584600"/>
          <a:ext cx="1986185" cy="1986185"/>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accent4">
                  <a:lumMod val="60000"/>
                  <a:lumOff val="40000"/>
                </a:schemeClr>
              </a:solidFill>
            </a:rPr>
            <a:t>Technical Expertise</a:t>
          </a:r>
          <a:endParaRPr lang="en-US" sz="2300" kern="1200" dirty="0">
            <a:solidFill>
              <a:schemeClr val="accent4">
                <a:lumMod val="60000"/>
                <a:lumOff val="40000"/>
              </a:schemeClr>
            </a:solidFill>
          </a:endParaRPr>
        </a:p>
      </dsp:txBody>
      <dsp:txXfrm>
        <a:off x="639587" y="2584600"/>
        <a:ext cx="1986185" cy="1986185"/>
      </dsp:txXfrm>
    </dsp:sp>
    <dsp:sp modelId="{7C667437-BA9E-4E8C-864E-A230AA2BBB4A}">
      <dsp:nvSpPr>
        <dsp:cNvPr id="0" name=""/>
        <dsp:cNvSpPr/>
      </dsp:nvSpPr>
      <dsp:spPr>
        <a:xfrm rot="18000000">
          <a:off x="2106797" y="1963780"/>
          <a:ext cx="528332" cy="670337"/>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8000000">
        <a:off x="2106797" y="1963780"/>
        <a:ext cx="528332" cy="67033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drawing1.xml><?xml version="1.0" encoding="utf-8"?>
<c:userShapes xmlns:c="http://schemas.openxmlformats.org/drawingml/2006/chart">
  <cdr:relSizeAnchor xmlns:cdr="http://schemas.openxmlformats.org/drawingml/2006/chartDrawing">
    <cdr:from>
      <cdr:x>0.14401</cdr:x>
      <cdr:y>0.36725</cdr:y>
    </cdr:from>
    <cdr:to>
      <cdr:x>0.28983</cdr:x>
      <cdr:y>0.45533</cdr:y>
    </cdr:to>
    <cdr:sp macro="" textlink="">
      <cdr:nvSpPr>
        <cdr:cNvPr id="2" name="TextBox 1"/>
        <cdr:cNvSpPr txBox="1"/>
      </cdr:nvSpPr>
      <cdr:spPr>
        <a:xfrm xmlns:a="http://schemas.openxmlformats.org/drawingml/2006/main">
          <a:off x="1249180" y="2310984"/>
          <a:ext cx="1264795" cy="554323"/>
        </a:xfrm>
        <a:prstGeom xmlns:a="http://schemas.openxmlformats.org/drawingml/2006/main" prst="rect">
          <a:avLst/>
        </a:prstGeom>
        <a:solidFill xmlns:a="http://schemas.openxmlformats.org/drawingml/2006/main">
          <a:sysClr val="window" lastClr="FFFFFF"/>
        </a:solidFill>
        <a:ln xmlns:a="http://schemas.openxmlformats.org/drawingml/2006/main">
          <a:solidFill>
            <a:sysClr val="windowText" lastClr="000000"/>
          </a:solidFill>
        </a:ln>
        <a:effectLst xmlns:a="http://schemas.openxmlformats.org/drawingml/2006/main">
          <a:outerShdw blurRad="50800" dist="38100" dir="2700000" algn="tl" rotWithShape="0">
            <a:prstClr val="black">
              <a:alpha val="40000"/>
            </a:prstClr>
          </a:outerShdw>
        </a:effectLst>
      </cdr:spPr>
      <cdr:txBody>
        <a:bodyPr xmlns:a="http://schemas.openxmlformats.org/drawingml/2006/main" vertOverflow="clip" wrap="square" rtlCol="0"/>
        <a:lstStyle xmlns:a="http://schemas.openxmlformats.org/drawingml/2006/main"/>
        <a:p xmlns:a="http://schemas.openxmlformats.org/drawingml/2006/main">
          <a:pPr algn="ctr"/>
          <a:r>
            <a:rPr lang="en-US" sz="1100"/>
            <a:t>Project Implemented</a:t>
          </a:r>
        </a:p>
      </cdr:txBody>
    </cdr:sp>
  </cdr:relSizeAnchor>
  <cdr:relSizeAnchor xmlns:cdr="http://schemas.openxmlformats.org/drawingml/2006/chartDrawing">
    <cdr:from>
      <cdr:x>0.21692</cdr:x>
      <cdr:y>0.45533</cdr:y>
    </cdr:from>
    <cdr:to>
      <cdr:x>0.21872</cdr:x>
      <cdr:y>0.58313</cdr:y>
    </cdr:to>
    <cdr:sp macro="" textlink="">
      <cdr:nvSpPr>
        <cdr:cNvPr id="4" name="Straight Arrow Connector 3"/>
        <cdr:cNvSpPr/>
      </cdr:nvSpPr>
      <cdr:spPr>
        <a:xfrm xmlns:a="http://schemas.openxmlformats.org/drawingml/2006/main" rot="16200000" flipH="1">
          <a:off x="1881577" y="2865306"/>
          <a:ext cx="15616" cy="804161"/>
        </a:xfrm>
        <a:prstGeom xmlns:a="http://schemas.openxmlformats.org/drawingml/2006/main" prst="straightConnector1">
          <a:avLst/>
        </a:prstGeom>
        <a:ln xmlns:a="http://schemas.openxmlformats.org/drawingml/2006/main" w="1270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88246E-42A3-4BBE-A9B8-2ACC6C716811}" type="datetimeFigureOut">
              <a:rPr lang="en-US" smtClean="0"/>
              <a:pPr/>
              <a:t>5/12/2010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99272E-650B-40B0-AF47-036C7276BA4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5/12/2010 12:31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Trebuchet MS"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a:p>
            <a:endParaRPr lang="en-US" sz="500" dirty="0">
              <a:latin typeface="Trebuchet MS"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body" idx="1"/>
          </p:nvPr>
        </p:nvSpPr>
        <p:spPr bwMode="auto">
          <a:noFill/>
        </p:spPr>
        <p:txBody>
          <a:bodyPr wrap="square" tIns="46037" bIns="46037" numCol="1" anchor="t" anchorCtr="0" compatLnSpc="1">
            <a:prstTxWarp prst="textNoShape">
              <a:avLst/>
            </a:prstTxWarp>
          </a:bodyPr>
          <a:lstStyle/>
          <a:p>
            <a:pPr eaLnBrk="1" hangingPunct="1"/>
            <a:r>
              <a:rPr lang="en-US" dirty="0" smtClean="0">
                <a:latin typeface="Times New Roman" pitchFamily="18" charset="0"/>
              </a:rPr>
              <a:t>Nolan’s model--three questions and PDSA, but not just one PDSA.  Difference between this and </a:t>
            </a:r>
            <a:r>
              <a:rPr lang="en-US" dirty="0" err="1" smtClean="0">
                <a:latin typeface="Times New Roman" pitchFamily="18" charset="0"/>
              </a:rPr>
              <a:t>Juran</a:t>
            </a:r>
            <a:r>
              <a:rPr lang="en-US" dirty="0" smtClean="0">
                <a:latin typeface="Times New Roman" pitchFamily="18" charset="0"/>
              </a:rPr>
              <a:t> is the emphasis on repeated PDSA cycles</a:t>
            </a:r>
          </a:p>
        </p:txBody>
      </p:sp>
      <p:sp>
        <p:nvSpPr>
          <p:cNvPr id="87043" name="Rectangle 3"/>
          <p:cNvSpPr>
            <a:spLocks noGrp="1" noRot="1" noChangeAspect="1" noChangeArrowheads="1" noTextEdit="1"/>
          </p:cNvSpPr>
          <p:nvPr>
            <p:ph type="sldImg"/>
          </p:nvPr>
        </p:nvSpPr>
        <p:spPr bwMode="auto">
          <a:xfrm>
            <a:off x="1152525" y="692150"/>
            <a:ext cx="4554538" cy="3416300"/>
          </a:xfrm>
          <a:noFill/>
          <a:ln cap="flat">
            <a:solidFill>
              <a:srgbClr val="000000"/>
            </a:solidFill>
            <a:miter lim="800000"/>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057400"/>
            <a:ext cx="7681913" cy="1523495"/>
          </a:xfrm>
        </p:spPr>
        <p:txBody>
          <a:bodyPr>
            <a:noAutofit/>
          </a:bodyPr>
          <a:lstStyle>
            <a:lvl1pPr>
              <a:lnSpc>
                <a:spcPct val="90000"/>
              </a:lnSpc>
              <a:defRPr sz="5400">
                <a:solidFill>
                  <a:schemeClr val="accent5">
                    <a:lumMod val="50000"/>
                  </a:schemeClr>
                </a:solidFill>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lumMod val="75000"/>
                  </a:schemeClr>
                </a:solidFill>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420813"/>
            <a:ext cx="8032750"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0" y="335280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bwMode="auto">
          <a:xfrm>
            <a:off x="0" y="5715000"/>
            <a:ext cx="9144000" cy="1141413"/>
          </a:xfrm>
          <a:prstGeom prst="rect">
            <a:avLst/>
          </a:prstGeom>
          <a:gradFill>
            <a:gsLst>
              <a:gs pos="0">
                <a:schemeClr val="accent5">
                  <a:lumMod val="50000"/>
                  <a:alpha val="30000"/>
                </a:schemeClr>
              </a:gs>
              <a:gs pos="100000">
                <a:schemeClr val="accent5">
                  <a:lumMod val="50000"/>
                </a:schemeClr>
              </a:gs>
            </a:gsLst>
          </a:gradFill>
          <a:ln>
            <a:headEnd type="none" w="med" len="med"/>
            <a:tailEnd type="none" w="med" len="med"/>
          </a:ln>
          <a:effectLst/>
          <a:scene3d>
            <a:camera prst="orthographicFront" fov="0">
              <a:rot lat="0" lon="0" rev="0"/>
            </a:camera>
            <a:lightRig rig="glow" dir="t">
              <a:rot lat="0" lon="0" rev="6360000"/>
            </a:lightRig>
          </a:scene3d>
          <a:sp3d prstMaterial="flat">
            <a:bevelT w="0" h="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7" name="Text Placeholder 6"/>
          <p:cNvSpPr>
            <a:spLocks noGrp="1"/>
          </p:cNvSpPr>
          <p:nvPr>
            <p:ph type="body" sz="quarter" idx="10" hasCustomPrompt="1"/>
          </p:nvPr>
        </p:nvSpPr>
        <p:spPr>
          <a:xfrm>
            <a:off x="1072886" y="4648200"/>
            <a:ext cx="7690114" cy="1073150"/>
          </a:xfrm>
          <a:effectLst>
            <a:reflection blurRad="6350" stA="52000" endA="300" endPos="35000" dir="5400000" sy="-100000" algn="bl" rotWithShape="0"/>
          </a:effectLst>
        </p:spPr>
        <p:txBody>
          <a:bodyPr anchor="t"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49892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61" r:id="rId10"/>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chemeClr val="accent5">
              <a:lumMod val="50000"/>
            </a:schemeClr>
          </a:solidFill>
          <a:effectLst/>
          <a:latin typeface="+mj-lt"/>
          <a:ea typeface="+mn-ea"/>
          <a:cs typeface="Arial" charset="0"/>
        </a:defRPr>
      </a:lvl1pPr>
    </p:titleStyle>
    <p:bodyStyle>
      <a:lvl1pPr marL="457200" indent="-457200" algn="l" defTabSz="914363" rtl="0" eaLnBrk="1" latinLnBrk="0" hangingPunct="1">
        <a:lnSpc>
          <a:spcPct val="90000"/>
        </a:lnSpc>
        <a:spcBef>
          <a:spcPct val="20000"/>
        </a:spcBef>
        <a:buFontTx/>
        <a:buBlip>
          <a:blip r:embed="rId12"/>
        </a:buBlip>
        <a:defRPr sz="3200" kern="1200">
          <a:solidFill>
            <a:schemeClr val="bg1">
              <a:lumMod val="75000"/>
            </a:schemeClr>
          </a:solidFill>
          <a:effectLst/>
          <a:latin typeface="+mn-lt"/>
          <a:ea typeface="+mn-ea"/>
          <a:cs typeface="+mn-cs"/>
        </a:defRPr>
      </a:lvl1pPr>
      <a:lvl2pPr marL="854075" indent="-396875" algn="l" defTabSz="914363" rtl="0" eaLnBrk="1" latinLnBrk="0" hangingPunct="1">
        <a:lnSpc>
          <a:spcPct val="90000"/>
        </a:lnSpc>
        <a:spcBef>
          <a:spcPct val="20000"/>
        </a:spcBef>
        <a:buFontTx/>
        <a:buBlip>
          <a:blip r:embed="rId13"/>
        </a:buBlip>
        <a:defRPr sz="2800" kern="1200">
          <a:solidFill>
            <a:schemeClr val="bg1">
              <a:lumMod val="75000"/>
            </a:schemeClr>
          </a:solidFill>
          <a:effectLst/>
          <a:latin typeface="+mn-lt"/>
          <a:ea typeface="+mn-ea"/>
          <a:cs typeface="+mn-cs"/>
        </a:defRPr>
      </a:lvl2pPr>
      <a:lvl3pPr marL="1258888" indent="-404813" algn="l" defTabSz="914363" rtl="0" eaLnBrk="1" latinLnBrk="0" hangingPunct="1">
        <a:lnSpc>
          <a:spcPct val="90000"/>
        </a:lnSpc>
        <a:spcBef>
          <a:spcPct val="20000"/>
        </a:spcBef>
        <a:buFontTx/>
        <a:buBlip>
          <a:blip r:embed="rId13"/>
        </a:buBlip>
        <a:defRPr sz="2400" kern="1200">
          <a:solidFill>
            <a:schemeClr val="bg1">
              <a:lumMod val="75000"/>
            </a:schemeClr>
          </a:solidFill>
          <a:effectLst/>
          <a:latin typeface="+mn-lt"/>
          <a:ea typeface="+mn-ea"/>
          <a:cs typeface="+mn-cs"/>
        </a:defRPr>
      </a:lvl3pPr>
      <a:lvl4pPr marL="1604963" indent="-346075" algn="l" defTabSz="914363" rtl="0" eaLnBrk="1" latinLnBrk="0" hangingPunct="1">
        <a:lnSpc>
          <a:spcPct val="90000"/>
        </a:lnSpc>
        <a:spcBef>
          <a:spcPct val="20000"/>
        </a:spcBef>
        <a:buFontTx/>
        <a:buBlip>
          <a:blip r:embed="rId13"/>
        </a:buBlip>
        <a:defRPr sz="2400" kern="1200">
          <a:solidFill>
            <a:schemeClr val="bg1">
              <a:lumMod val="75000"/>
            </a:schemeClr>
          </a:solidFill>
          <a:effectLst/>
          <a:latin typeface="+mn-lt"/>
          <a:ea typeface="+mn-ea"/>
          <a:cs typeface="+mn-cs"/>
        </a:defRPr>
      </a:lvl4pPr>
      <a:lvl5pPr marL="1941513" indent="-336550" algn="l" defTabSz="914363" rtl="0" eaLnBrk="1" latinLnBrk="0" hangingPunct="1">
        <a:lnSpc>
          <a:spcPct val="90000"/>
        </a:lnSpc>
        <a:spcBef>
          <a:spcPct val="20000"/>
        </a:spcBef>
        <a:buFontTx/>
        <a:buBlip>
          <a:blip r:embed="rId13"/>
        </a:buBlip>
        <a:defRPr sz="2400" kern="1200">
          <a:solidFill>
            <a:schemeClr val="bg1">
              <a:lumMod val="75000"/>
            </a:schemeClr>
          </a:solidFill>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3"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4"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hyperlink" Target="http://esrd.aclark.ne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Microsoft_Office_Word_97_-_2003_Document2.doc"/><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hyperlink" Target="http://www.esrdnetworks.org/"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6.xml"/><Relationship Id="rId5" Type="http://schemas.openxmlformats.org/officeDocument/2006/relationships/hyperlink" Target="http://www.annanurse.org/" TargetMode="External"/><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hyperlink" Target="http://www.ihi.org/" TargetMode="External"/><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descr="C:\Documents and Settings\jdeane\Local Settings\Temporary Internet Files\Content.IE5\FKS7VVQQ\MPj04371850000[1].jpg"/>
          <p:cNvPicPr>
            <a:picLocks noChangeAspect="1" noChangeArrowheads="1"/>
          </p:cNvPicPr>
          <p:nvPr/>
        </p:nvPicPr>
        <p:blipFill>
          <a:blip r:embed="rId3" cstate="print">
            <a:lum bright="70000" contrast="-70000"/>
          </a:blip>
          <a:srcRect/>
          <a:stretch>
            <a:fillRect/>
          </a:stretch>
        </p:blipFill>
        <p:spPr bwMode="auto">
          <a:xfrm>
            <a:off x="4648200" y="2895600"/>
            <a:ext cx="3813048" cy="3809420"/>
          </a:xfrm>
          <a:prstGeom prst="ellipse">
            <a:avLst/>
          </a:prstGeom>
          <a:ln>
            <a:noFill/>
          </a:ln>
          <a:effectLst>
            <a:softEdge rad="112500"/>
          </a:effectLst>
        </p:spPr>
      </p:pic>
      <p:sp>
        <p:nvSpPr>
          <p:cNvPr id="2" name="Title 1"/>
          <p:cNvSpPr>
            <a:spLocks noGrp="1"/>
          </p:cNvSpPr>
          <p:nvPr>
            <p:ph type="ctrTitle"/>
          </p:nvPr>
        </p:nvSpPr>
        <p:spPr>
          <a:xfrm>
            <a:off x="762000" y="1447800"/>
            <a:ext cx="7681913" cy="1523495"/>
          </a:xfrm>
        </p:spPr>
        <p:txBody>
          <a:bodyPr/>
          <a:lstStyle/>
          <a:p>
            <a:r>
              <a:rPr lang="en-US" dirty="0" smtClean="0"/>
              <a:t>Using QAPI to Improve Care:  Putting it to Work in the Real World</a:t>
            </a:r>
            <a:endParaRPr lang="en-US" dirty="0"/>
          </a:p>
        </p:txBody>
      </p:sp>
      <p:sp>
        <p:nvSpPr>
          <p:cNvPr id="3" name="Subtitle 2"/>
          <p:cNvSpPr>
            <a:spLocks noGrp="1"/>
          </p:cNvSpPr>
          <p:nvPr>
            <p:ph type="subTitle" idx="1"/>
          </p:nvPr>
        </p:nvSpPr>
        <p:spPr>
          <a:xfrm>
            <a:off x="533400" y="3810000"/>
            <a:ext cx="7681913" cy="1293812"/>
          </a:xfrm>
        </p:spPr>
        <p:txBody>
          <a:bodyPr>
            <a:normAutofit/>
          </a:bodyPr>
          <a:lstStyle/>
          <a:p>
            <a:r>
              <a:rPr lang="en-US" dirty="0" smtClean="0"/>
              <a:t>Forum of ESRD Networks</a:t>
            </a:r>
          </a:p>
          <a:p>
            <a:r>
              <a:rPr lang="en-US" dirty="0" smtClean="0"/>
              <a:t>Medical Advisory Council</a:t>
            </a:r>
            <a:endParaRPr lang="en-US" dirty="0"/>
          </a:p>
        </p:txBody>
      </p:sp>
      <p:pic>
        <p:nvPicPr>
          <p:cNvPr id="34818" name="Picture 2" descr="http://esrd.aclark.net/logo.jpg">
            <a:hlinkClick r:id="rId4"/>
          </p:cNvPr>
          <p:cNvPicPr>
            <a:picLocks noChangeAspect="1" noChangeArrowheads="1"/>
          </p:cNvPicPr>
          <p:nvPr/>
        </p:nvPicPr>
        <p:blipFill>
          <a:blip r:embed="rId5" cstate="print"/>
          <a:srcRect/>
          <a:stretch>
            <a:fillRect/>
          </a:stretch>
        </p:blipFill>
        <p:spPr bwMode="auto">
          <a:xfrm>
            <a:off x="914400" y="4876800"/>
            <a:ext cx="2979420" cy="1752600"/>
          </a:xfrm>
          <a:prstGeom prst="rect">
            <a:avLst/>
          </a:prstGeom>
          <a:noFill/>
          <a:ln>
            <a:solidFill>
              <a:schemeClr val="bg1"/>
            </a:solidFill>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1000"/>
            <a:ext cx="8229600" cy="762000"/>
          </a:xfrm>
        </p:spPr>
        <p:txBody>
          <a:bodyPr/>
          <a:lstStyle/>
          <a:p>
            <a:pPr>
              <a:defRPr/>
            </a:pPr>
            <a:r>
              <a:rPr lang="en-US" dirty="0" smtClean="0"/>
              <a:t>What is Change Readiness?</a:t>
            </a:r>
            <a:endParaRPr lang="en-US" dirty="0"/>
          </a:p>
        </p:txBody>
      </p:sp>
      <p:graphicFrame>
        <p:nvGraphicFramePr>
          <p:cNvPr id="5" name="Content Placeholder 4"/>
          <p:cNvGraphicFramePr>
            <a:graphicFrameLocks noGrp="1"/>
          </p:cNvGraphicFramePr>
          <p:nvPr>
            <p:ph idx="1"/>
          </p:nvPr>
        </p:nvGraphicFramePr>
        <p:xfrm>
          <a:off x="152400" y="1295400"/>
          <a:ext cx="8839200" cy="5064760"/>
        </p:xfrm>
        <a:graphic>
          <a:graphicData uri="http://schemas.openxmlformats.org/drawingml/2006/table">
            <a:tbl>
              <a:tblPr firstRow="1" bandRow="1">
                <a:tableStyleId>{5C22544A-7EE6-4342-B048-85BDC9FD1C3A}</a:tableStyleId>
              </a:tblPr>
              <a:tblGrid>
                <a:gridCol w="2209800"/>
                <a:gridCol w="2209800"/>
                <a:gridCol w="2209800"/>
                <a:gridCol w="2209800"/>
              </a:tblGrid>
              <a:tr h="370840">
                <a:tc>
                  <a:txBody>
                    <a:bodyPr/>
                    <a:lstStyle/>
                    <a:p>
                      <a:pPr algn="ctr"/>
                      <a:r>
                        <a:rPr lang="en-US" dirty="0" smtClean="0">
                          <a:solidFill>
                            <a:srgbClr val="002060"/>
                          </a:solidFill>
                        </a:rPr>
                        <a:t>Category</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002060"/>
                          </a:solidFill>
                        </a:rPr>
                        <a:t>10% Ready</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002060"/>
                          </a:solidFill>
                        </a:rPr>
                        <a:t>50% Ready</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002060"/>
                          </a:solidFill>
                        </a:rPr>
                        <a:t>90% Ready</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600" dirty="0" smtClean="0"/>
                        <a:t>Leading Change</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No one in charge</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Leadership clear, commitment clear in some areas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Clear management</a:t>
                      </a:r>
                      <a:r>
                        <a:rPr lang="en-US" sz="1600" baseline="0" dirty="0" smtClean="0"/>
                        <a:t> commitment</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600" dirty="0" smtClean="0"/>
                        <a:t>Shared Need</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Most happy with status quo</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Many</a:t>
                      </a:r>
                      <a:r>
                        <a:rPr lang="en-US" sz="1600" baseline="0" dirty="0" smtClean="0"/>
                        <a:t> think a change is needed</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Everyone knows a change is needed</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600" dirty="0" smtClean="0"/>
                        <a:t>Vision</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What vision?</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Some consensus on what is needed, but also some apathy</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Everyone knows the necessary outcome</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600" dirty="0" smtClean="0"/>
                        <a:t>Mobilizing commitment</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A staffer might help someone</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Some resources dedicated, more are needed</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All needed resources are available</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600" dirty="0" smtClean="0"/>
                        <a:t>Monitoring Progress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Everyone has their own opinion</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Some things are measured, but staff at times “gut feeling”</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Clear measures and goals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600" dirty="0" smtClean="0"/>
                        <a:t>Anchoring Change</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Why does anything have</a:t>
                      </a:r>
                      <a:r>
                        <a:rPr lang="en-US" sz="1600" baseline="0" dirty="0" smtClean="0"/>
                        <a:t> to be done</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Discussion has begun, but hasn’t finished</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Everyone knows what has to be done to embed change</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4861" name="TextBox 5"/>
          <p:cNvSpPr txBox="1">
            <a:spLocks noChangeArrowheads="1"/>
          </p:cNvSpPr>
          <p:nvPr/>
        </p:nvSpPr>
        <p:spPr bwMode="auto">
          <a:xfrm>
            <a:off x="304800" y="6477000"/>
            <a:ext cx="9144000" cy="307777"/>
          </a:xfrm>
          <a:prstGeom prst="rect">
            <a:avLst/>
          </a:prstGeom>
          <a:noFill/>
          <a:ln w="9525">
            <a:noFill/>
            <a:miter lim="800000"/>
            <a:headEnd/>
            <a:tailEnd/>
          </a:ln>
        </p:spPr>
        <p:txBody>
          <a:bodyPr>
            <a:spAutoFit/>
          </a:bodyPr>
          <a:lstStyle/>
          <a:p>
            <a:r>
              <a:rPr lang="en-US" sz="1400" dirty="0"/>
              <a:t>Palmer 2004:  Making Change Work:  Practical Tools for Overcoming Human Resistance to Change</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1"/>
          </p:nvPr>
        </p:nvSpPr>
        <p:spPr>
          <a:xfrm>
            <a:off x="381000" y="1676400"/>
            <a:ext cx="8229600" cy="3545586"/>
          </a:xfrm>
        </p:spPr>
        <p:txBody>
          <a:bodyPr/>
          <a:lstStyle/>
          <a:p>
            <a:r>
              <a:rPr lang="en-US" sz="3600" dirty="0" smtClean="0"/>
              <a:t>Evaluate processes </a:t>
            </a:r>
          </a:p>
          <a:p>
            <a:pPr lvl="1"/>
            <a:r>
              <a:rPr lang="en-US" sz="3600" dirty="0" smtClean="0"/>
              <a:t>People, Policy, Procedure, Equipment </a:t>
            </a:r>
          </a:p>
          <a:p>
            <a:r>
              <a:rPr lang="en-US" sz="3600" dirty="0" smtClean="0"/>
              <a:t>Determine barriers to change</a:t>
            </a:r>
          </a:p>
          <a:p>
            <a:r>
              <a:rPr lang="en-US" sz="3600" dirty="0" smtClean="0"/>
              <a:t>Identify ways to overcome barriers</a:t>
            </a:r>
          </a:p>
          <a:p>
            <a:r>
              <a:rPr lang="en-US" sz="3600" dirty="0" smtClean="0"/>
              <a:t>Seek out best practices</a:t>
            </a:r>
          </a:p>
          <a:p>
            <a:r>
              <a:rPr lang="en-US" sz="3600" dirty="0" smtClean="0"/>
              <a:t>Create environment of collaboration</a:t>
            </a:r>
          </a:p>
        </p:txBody>
      </p:sp>
      <p:sp>
        <p:nvSpPr>
          <p:cNvPr id="3" name="Title 2"/>
          <p:cNvSpPr>
            <a:spLocks noGrp="1"/>
          </p:cNvSpPr>
          <p:nvPr>
            <p:ph type="title"/>
          </p:nvPr>
        </p:nvSpPr>
        <p:spPr>
          <a:xfrm>
            <a:off x="381000" y="533400"/>
            <a:ext cx="8382000" cy="664797"/>
          </a:xfrm>
        </p:spPr>
        <p:txBody>
          <a:bodyPr/>
          <a:lstStyle/>
          <a:p>
            <a:pPr>
              <a:defRPr/>
            </a:pPr>
            <a:r>
              <a:rPr lang="en-US" dirty="0" smtClean="0"/>
              <a:t>Creating Change</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3"/>
          <p:cNvSpPr txBox="1">
            <a:spLocks noChangeArrowheads="1"/>
          </p:cNvSpPr>
          <p:nvPr/>
        </p:nvSpPr>
        <p:spPr bwMode="auto">
          <a:xfrm>
            <a:off x="2667000" y="381000"/>
            <a:ext cx="4267200" cy="457200"/>
          </a:xfrm>
          <a:prstGeom prst="rect">
            <a:avLst/>
          </a:prstGeom>
          <a:noFill/>
          <a:ln w="9525">
            <a:noFill/>
            <a:miter lim="800000"/>
            <a:headEnd/>
            <a:tailEnd/>
          </a:ln>
        </p:spPr>
        <p:txBody>
          <a:bodyPr>
            <a:spAutoFit/>
          </a:bodyPr>
          <a:lstStyle/>
          <a:p>
            <a:pPr eaLnBrk="0" hangingPunct="0">
              <a:spcBef>
                <a:spcPct val="50000"/>
              </a:spcBef>
            </a:pPr>
            <a:endParaRPr lang="en-US"/>
          </a:p>
        </p:txBody>
      </p:sp>
      <p:grpSp>
        <p:nvGrpSpPr>
          <p:cNvPr id="2" name="Group 7"/>
          <p:cNvGrpSpPr>
            <a:grpSpLocks/>
          </p:cNvGrpSpPr>
          <p:nvPr/>
        </p:nvGrpSpPr>
        <p:grpSpPr bwMode="auto">
          <a:xfrm>
            <a:off x="1981200" y="2133600"/>
            <a:ext cx="4953000" cy="2286000"/>
            <a:chOff x="1229" y="1486"/>
            <a:chExt cx="3120" cy="1440"/>
          </a:xfrm>
        </p:grpSpPr>
        <p:sp>
          <p:nvSpPr>
            <p:cNvPr id="61454" name="AutoShape 5"/>
            <p:cNvSpPr>
              <a:spLocks noChangeArrowheads="1"/>
            </p:cNvSpPr>
            <p:nvPr/>
          </p:nvSpPr>
          <p:spPr bwMode="auto">
            <a:xfrm rot="682708">
              <a:off x="1229" y="1486"/>
              <a:ext cx="3120" cy="1440"/>
            </a:xfrm>
            <a:prstGeom prst="irregularSeal2">
              <a:avLst/>
            </a:prstGeom>
            <a:solidFill>
              <a:srgbClr val="FFFF00"/>
            </a:solidFill>
            <a:ln w="9525">
              <a:solidFill>
                <a:srgbClr val="000099"/>
              </a:solidFill>
              <a:miter lim="800000"/>
              <a:headEnd/>
              <a:tailEnd/>
            </a:ln>
            <a:scene3d>
              <a:camera prst="orthographicFront"/>
              <a:lightRig rig="threePt" dir="t"/>
            </a:scene3d>
            <a:sp3d>
              <a:bevelT/>
            </a:sp3d>
          </p:spPr>
          <p:txBody>
            <a:bodyPr wrap="none" anchor="ctr"/>
            <a:lstStyle/>
            <a:p>
              <a:pPr eaLnBrk="0" hangingPunct="0"/>
              <a:endParaRPr lang="en-US"/>
            </a:p>
          </p:txBody>
        </p:sp>
        <p:sp>
          <p:nvSpPr>
            <p:cNvPr id="61455" name="Text Box 6"/>
            <p:cNvSpPr txBox="1">
              <a:spLocks noChangeArrowheads="1"/>
            </p:cNvSpPr>
            <p:nvPr/>
          </p:nvSpPr>
          <p:spPr bwMode="auto">
            <a:xfrm>
              <a:off x="1949" y="2110"/>
              <a:ext cx="1536" cy="233"/>
            </a:xfrm>
            <a:prstGeom prst="rect">
              <a:avLst/>
            </a:prstGeom>
            <a:noFill/>
            <a:ln w="9525">
              <a:noFill/>
              <a:miter lim="800000"/>
              <a:headEnd/>
              <a:tailEnd/>
            </a:ln>
            <a:scene3d>
              <a:camera prst="orthographicFront"/>
              <a:lightRig rig="threePt" dir="t"/>
            </a:scene3d>
            <a:sp3d>
              <a:bevelT/>
            </a:sp3d>
          </p:spPr>
          <p:txBody>
            <a:bodyPr>
              <a:spAutoFit/>
            </a:bodyPr>
            <a:lstStyle/>
            <a:p>
              <a:pPr eaLnBrk="0" hangingPunct="0">
                <a:spcBef>
                  <a:spcPct val="50000"/>
                </a:spcBef>
              </a:pPr>
              <a:r>
                <a:rPr lang="en-US" b="1" dirty="0">
                  <a:solidFill>
                    <a:srgbClr val="000099"/>
                  </a:solidFill>
                </a:rPr>
                <a:t>CREATIVE CHANGE</a:t>
              </a:r>
            </a:p>
          </p:txBody>
        </p:sp>
      </p:grpSp>
      <p:grpSp>
        <p:nvGrpSpPr>
          <p:cNvPr id="3" name="Group 14"/>
          <p:cNvGrpSpPr>
            <a:grpSpLocks/>
          </p:cNvGrpSpPr>
          <p:nvPr/>
        </p:nvGrpSpPr>
        <p:grpSpPr bwMode="auto">
          <a:xfrm>
            <a:off x="3352800" y="4191000"/>
            <a:ext cx="1828800" cy="762000"/>
            <a:chOff x="2112" y="2640"/>
            <a:chExt cx="1152" cy="480"/>
          </a:xfrm>
        </p:grpSpPr>
        <p:sp>
          <p:nvSpPr>
            <p:cNvPr id="61451" name="AutoShape 8"/>
            <p:cNvSpPr>
              <a:spLocks noChangeArrowheads="1"/>
            </p:cNvSpPr>
            <p:nvPr/>
          </p:nvSpPr>
          <p:spPr bwMode="auto">
            <a:xfrm>
              <a:off x="2112" y="2640"/>
              <a:ext cx="192" cy="480"/>
            </a:xfrm>
            <a:prstGeom prst="upArrow">
              <a:avLst>
                <a:gd name="adj1" fmla="val 50000"/>
                <a:gd name="adj2" fmla="val 62500"/>
              </a:avLst>
            </a:prstGeom>
            <a:solidFill>
              <a:srgbClr val="00FF00"/>
            </a:solidFill>
            <a:ln w="9525">
              <a:solidFill>
                <a:srgbClr val="000099"/>
              </a:solidFill>
              <a:miter lim="800000"/>
              <a:headEnd/>
              <a:tailEnd/>
            </a:ln>
          </p:spPr>
          <p:txBody>
            <a:bodyPr wrap="none" anchor="ctr"/>
            <a:lstStyle/>
            <a:p>
              <a:pPr eaLnBrk="0" hangingPunct="0"/>
              <a:endParaRPr lang="en-US"/>
            </a:p>
          </p:txBody>
        </p:sp>
        <p:sp>
          <p:nvSpPr>
            <p:cNvPr id="61452" name="AutoShape 9"/>
            <p:cNvSpPr>
              <a:spLocks noChangeArrowheads="1"/>
            </p:cNvSpPr>
            <p:nvPr/>
          </p:nvSpPr>
          <p:spPr bwMode="auto">
            <a:xfrm>
              <a:off x="2544" y="2640"/>
              <a:ext cx="192" cy="480"/>
            </a:xfrm>
            <a:prstGeom prst="upArrow">
              <a:avLst>
                <a:gd name="adj1" fmla="val 50000"/>
                <a:gd name="adj2" fmla="val 62500"/>
              </a:avLst>
            </a:prstGeom>
            <a:solidFill>
              <a:srgbClr val="00FF00"/>
            </a:solidFill>
            <a:ln w="9525">
              <a:solidFill>
                <a:srgbClr val="000099"/>
              </a:solidFill>
              <a:miter lim="800000"/>
              <a:headEnd/>
              <a:tailEnd/>
            </a:ln>
          </p:spPr>
          <p:txBody>
            <a:bodyPr wrap="none" anchor="ctr"/>
            <a:lstStyle/>
            <a:p>
              <a:pPr eaLnBrk="0" hangingPunct="0"/>
              <a:endParaRPr lang="en-US"/>
            </a:p>
          </p:txBody>
        </p:sp>
        <p:sp>
          <p:nvSpPr>
            <p:cNvPr id="61453" name="AutoShape 10"/>
            <p:cNvSpPr>
              <a:spLocks noChangeArrowheads="1"/>
            </p:cNvSpPr>
            <p:nvPr/>
          </p:nvSpPr>
          <p:spPr bwMode="auto">
            <a:xfrm>
              <a:off x="3072" y="2640"/>
              <a:ext cx="192" cy="480"/>
            </a:xfrm>
            <a:prstGeom prst="upArrow">
              <a:avLst>
                <a:gd name="adj1" fmla="val 50000"/>
                <a:gd name="adj2" fmla="val 62500"/>
              </a:avLst>
            </a:prstGeom>
            <a:solidFill>
              <a:srgbClr val="00FF00"/>
            </a:solidFill>
            <a:ln w="9525">
              <a:solidFill>
                <a:srgbClr val="000099"/>
              </a:solidFill>
              <a:miter lim="800000"/>
              <a:headEnd/>
              <a:tailEnd/>
            </a:ln>
          </p:spPr>
          <p:txBody>
            <a:bodyPr wrap="none" anchor="ctr"/>
            <a:lstStyle/>
            <a:p>
              <a:pPr eaLnBrk="0" hangingPunct="0"/>
              <a:endParaRPr lang="en-US"/>
            </a:p>
          </p:txBody>
        </p:sp>
      </p:grpSp>
      <p:sp>
        <p:nvSpPr>
          <p:cNvPr id="5" name="Text Box 2"/>
          <p:cNvSpPr txBox="1">
            <a:spLocks noChangeArrowheads="1"/>
          </p:cNvSpPr>
          <p:nvPr/>
        </p:nvSpPr>
        <p:spPr bwMode="auto">
          <a:xfrm>
            <a:off x="2133600" y="4953000"/>
            <a:ext cx="4419600" cy="979488"/>
          </a:xfrm>
          <a:prstGeom prst="rect">
            <a:avLst/>
          </a:prstGeom>
          <a:solidFill>
            <a:srgbClr val="99FFCC"/>
          </a:solidFill>
          <a:ln w="76200" cmpd="tri">
            <a:solidFill>
              <a:srgbClr val="000099"/>
            </a:solidFill>
            <a:miter lim="800000"/>
            <a:headEnd/>
            <a:tailEnd/>
          </a:ln>
          <a:effectLst>
            <a:prstShdw prst="shdw17" dist="12700">
              <a:schemeClr val="accent2"/>
            </a:prstShdw>
          </a:effectLst>
          <a:scene3d>
            <a:camera prst="orthographicFront"/>
            <a:lightRig rig="threePt" dir="t"/>
          </a:scene3d>
          <a:sp3d>
            <a:bevelT/>
          </a:sp3d>
        </p:spPr>
        <p:txBody>
          <a:bodyPr>
            <a:spAutoFit/>
          </a:bodyPr>
          <a:lstStyle/>
          <a:p>
            <a:pPr algn="ctr" eaLnBrk="0" hangingPunct="0">
              <a:spcBef>
                <a:spcPct val="50000"/>
              </a:spcBef>
            </a:pPr>
            <a:r>
              <a:rPr lang="en-US" dirty="0">
                <a:solidFill>
                  <a:srgbClr val="000099"/>
                </a:solidFill>
              </a:rPr>
              <a:t>From the ground up…</a:t>
            </a:r>
          </a:p>
          <a:p>
            <a:pPr algn="ctr" eaLnBrk="0" hangingPunct="0">
              <a:spcBef>
                <a:spcPct val="20000"/>
              </a:spcBef>
            </a:pPr>
            <a:r>
              <a:rPr lang="en-US" dirty="0">
                <a:solidFill>
                  <a:srgbClr val="000099"/>
                </a:solidFill>
              </a:rPr>
              <a:t>Problem identification</a:t>
            </a:r>
          </a:p>
          <a:p>
            <a:pPr algn="ctr" eaLnBrk="0" hangingPunct="0"/>
            <a:r>
              <a:rPr lang="en-US" dirty="0">
                <a:solidFill>
                  <a:srgbClr val="000099"/>
                </a:solidFill>
              </a:rPr>
              <a:t>Idea development</a:t>
            </a:r>
          </a:p>
        </p:txBody>
      </p:sp>
      <p:grpSp>
        <p:nvGrpSpPr>
          <p:cNvPr id="4" name="Group 15"/>
          <p:cNvGrpSpPr>
            <a:grpSpLocks/>
          </p:cNvGrpSpPr>
          <p:nvPr/>
        </p:nvGrpSpPr>
        <p:grpSpPr bwMode="auto">
          <a:xfrm>
            <a:off x="3124200" y="1447800"/>
            <a:ext cx="2057400" cy="762000"/>
            <a:chOff x="1968" y="912"/>
            <a:chExt cx="1296" cy="480"/>
          </a:xfrm>
        </p:grpSpPr>
        <p:sp>
          <p:nvSpPr>
            <p:cNvPr id="61448" name="AutoShape 11"/>
            <p:cNvSpPr>
              <a:spLocks noChangeArrowheads="1"/>
            </p:cNvSpPr>
            <p:nvPr/>
          </p:nvSpPr>
          <p:spPr bwMode="auto">
            <a:xfrm flipV="1">
              <a:off x="3072" y="912"/>
              <a:ext cx="192" cy="480"/>
            </a:xfrm>
            <a:prstGeom prst="upArrow">
              <a:avLst>
                <a:gd name="adj1" fmla="val 50000"/>
                <a:gd name="adj2" fmla="val 62500"/>
              </a:avLst>
            </a:prstGeom>
            <a:solidFill>
              <a:srgbClr val="00FF00"/>
            </a:solidFill>
            <a:ln w="9525">
              <a:solidFill>
                <a:srgbClr val="000099"/>
              </a:solidFill>
              <a:miter lim="800000"/>
              <a:headEnd/>
              <a:tailEnd/>
            </a:ln>
          </p:spPr>
          <p:txBody>
            <a:bodyPr wrap="none" anchor="ctr"/>
            <a:lstStyle/>
            <a:p>
              <a:pPr eaLnBrk="0" hangingPunct="0"/>
              <a:endParaRPr lang="en-US"/>
            </a:p>
          </p:txBody>
        </p:sp>
        <p:sp>
          <p:nvSpPr>
            <p:cNvPr id="61449" name="AutoShape 12"/>
            <p:cNvSpPr>
              <a:spLocks noChangeArrowheads="1"/>
            </p:cNvSpPr>
            <p:nvPr/>
          </p:nvSpPr>
          <p:spPr bwMode="auto">
            <a:xfrm flipV="1">
              <a:off x="2592" y="912"/>
              <a:ext cx="192" cy="480"/>
            </a:xfrm>
            <a:prstGeom prst="upArrow">
              <a:avLst>
                <a:gd name="adj1" fmla="val 50000"/>
                <a:gd name="adj2" fmla="val 62500"/>
              </a:avLst>
            </a:prstGeom>
            <a:solidFill>
              <a:srgbClr val="00FF00"/>
            </a:solidFill>
            <a:ln w="9525">
              <a:solidFill>
                <a:srgbClr val="000099"/>
              </a:solidFill>
              <a:miter lim="800000"/>
              <a:headEnd/>
              <a:tailEnd/>
            </a:ln>
          </p:spPr>
          <p:txBody>
            <a:bodyPr wrap="none" anchor="ctr"/>
            <a:lstStyle/>
            <a:p>
              <a:pPr eaLnBrk="0" hangingPunct="0"/>
              <a:endParaRPr lang="en-US"/>
            </a:p>
          </p:txBody>
        </p:sp>
        <p:sp>
          <p:nvSpPr>
            <p:cNvPr id="61450" name="AutoShape 13"/>
            <p:cNvSpPr>
              <a:spLocks noChangeArrowheads="1"/>
            </p:cNvSpPr>
            <p:nvPr/>
          </p:nvSpPr>
          <p:spPr bwMode="auto">
            <a:xfrm flipV="1">
              <a:off x="1968" y="912"/>
              <a:ext cx="192" cy="480"/>
            </a:xfrm>
            <a:prstGeom prst="upArrow">
              <a:avLst>
                <a:gd name="adj1" fmla="val 50000"/>
                <a:gd name="adj2" fmla="val 62500"/>
              </a:avLst>
            </a:prstGeom>
            <a:solidFill>
              <a:srgbClr val="00FF00"/>
            </a:solidFill>
            <a:ln w="9525">
              <a:solidFill>
                <a:srgbClr val="000099"/>
              </a:solidFill>
              <a:miter lim="800000"/>
              <a:headEnd/>
              <a:tailEnd/>
            </a:ln>
          </p:spPr>
          <p:txBody>
            <a:bodyPr wrap="none" anchor="ctr"/>
            <a:lstStyle/>
            <a:p>
              <a:pPr eaLnBrk="0" hangingPunct="0"/>
              <a:endParaRPr lang="en-US"/>
            </a:p>
          </p:txBody>
        </p:sp>
      </p:grpSp>
      <p:sp>
        <p:nvSpPr>
          <p:cNvPr id="61444" name="Text Box 4"/>
          <p:cNvSpPr txBox="1">
            <a:spLocks noChangeArrowheads="1"/>
          </p:cNvSpPr>
          <p:nvPr/>
        </p:nvSpPr>
        <p:spPr bwMode="auto">
          <a:xfrm>
            <a:off x="2514600" y="533400"/>
            <a:ext cx="3733800" cy="937180"/>
          </a:xfrm>
          <a:prstGeom prst="rect">
            <a:avLst/>
          </a:prstGeom>
          <a:solidFill>
            <a:schemeClr val="hlink"/>
          </a:solidFill>
          <a:ln w="76200" cmpd="tri">
            <a:solidFill>
              <a:srgbClr val="000099"/>
            </a:solidFill>
            <a:miter lim="800000"/>
            <a:headEnd/>
            <a:tailEnd/>
          </a:ln>
          <a:effectLst>
            <a:prstShdw prst="shdw17" dist="17961" dir="2700000">
              <a:srgbClr val="00005C"/>
            </a:prstShdw>
          </a:effectLst>
          <a:scene3d>
            <a:camera prst="orthographicFront"/>
            <a:lightRig rig="threePt" dir="t"/>
          </a:scene3d>
          <a:sp3d>
            <a:bevelT/>
          </a:sp3d>
        </p:spPr>
        <p:txBody>
          <a:bodyPr wrap="square">
            <a:spAutoFit/>
          </a:bodyPr>
          <a:lstStyle/>
          <a:p>
            <a:pPr algn="ctr" eaLnBrk="0" hangingPunct="0">
              <a:spcBef>
                <a:spcPct val="20000"/>
              </a:spcBef>
            </a:pPr>
            <a:r>
              <a:rPr lang="en-US" b="1" dirty="0">
                <a:solidFill>
                  <a:srgbClr val="FFFFFF"/>
                </a:solidFill>
              </a:rPr>
              <a:t>From the top down…</a:t>
            </a:r>
          </a:p>
          <a:p>
            <a:pPr algn="ctr" eaLnBrk="0" hangingPunct="0">
              <a:spcBef>
                <a:spcPct val="5000"/>
              </a:spcBef>
            </a:pPr>
            <a:r>
              <a:rPr lang="en-US" b="1" dirty="0">
                <a:solidFill>
                  <a:srgbClr val="FFFFFF"/>
                </a:solidFill>
              </a:rPr>
              <a:t>Support</a:t>
            </a:r>
          </a:p>
          <a:p>
            <a:pPr algn="ctr" eaLnBrk="0" hangingPunct="0"/>
            <a:r>
              <a:rPr lang="en-US" b="1" dirty="0">
                <a:solidFill>
                  <a:srgbClr val="FFFFFF"/>
                </a:solidFill>
              </a:rPr>
              <a:t>Resources</a:t>
            </a:r>
          </a:p>
        </p:txBody>
      </p:sp>
    </p:spTree>
    <p:custDataLst>
      <p:tags r:id="rId1"/>
    </p:custData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61444"/>
                                        </p:tgtEl>
                                        <p:attrNameLst>
                                          <p:attrName>style.visibility</p:attrName>
                                        </p:attrNameLst>
                                      </p:cBhvr>
                                      <p:to>
                                        <p:strVal val="visible"/>
                                      </p:to>
                                    </p:set>
                                    <p:animEffect transition="in" filter="dissolve">
                                      <p:cBhvr>
                                        <p:cTn id="16" dur="500"/>
                                        <p:tgtEl>
                                          <p:spTgt spid="61444"/>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42"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outHorizont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1444"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81000" y="533400"/>
            <a:ext cx="8382000" cy="1329595"/>
          </a:xfrm>
        </p:spPr>
        <p:txBody>
          <a:bodyPr/>
          <a:lstStyle/>
          <a:p>
            <a:pPr eaLnBrk="1" fontAlgn="auto" hangingPunct="1">
              <a:spcAft>
                <a:spcPts val="0"/>
              </a:spcAft>
              <a:defRPr/>
            </a:pPr>
            <a:r>
              <a:rPr lang="en-US" dirty="0" smtClean="0"/>
              <a:t>Using the Team to Drive Improvement</a:t>
            </a:r>
          </a:p>
        </p:txBody>
      </p:sp>
      <p:sp>
        <p:nvSpPr>
          <p:cNvPr id="5" name="Content Placeholder 4"/>
          <p:cNvSpPr>
            <a:spLocks noGrp="1"/>
          </p:cNvSpPr>
          <p:nvPr>
            <p:ph idx="1"/>
          </p:nvPr>
        </p:nvSpPr>
        <p:spPr>
          <a:xfrm>
            <a:off x="381000" y="2514600"/>
            <a:ext cx="8382000" cy="2326791"/>
          </a:xfrm>
        </p:spPr>
        <p:txBody>
          <a:bodyPr/>
          <a:lstStyle/>
          <a:p>
            <a:r>
              <a:rPr lang="en-US" sz="3600" dirty="0" smtClean="0"/>
              <a:t>Multidisciplinary</a:t>
            </a:r>
          </a:p>
          <a:p>
            <a:r>
              <a:rPr lang="en-US" sz="3600" dirty="0" smtClean="0"/>
              <a:t>Common Goal</a:t>
            </a:r>
          </a:p>
          <a:p>
            <a:r>
              <a:rPr lang="en-US" sz="3600" dirty="0" smtClean="0"/>
              <a:t>Day-to-Day Knowledge</a:t>
            </a:r>
          </a:p>
          <a:p>
            <a:r>
              <a:rPr lang="en-US" sz="3600" dirty="0" smtClean="0"/>
              <a:t>Physician Buy-in</a:t>
            </a:r>
            <a:endParaRPr lang="en-US" sz="3600" dirty="0"/>
          </a:p>
        </p:txBody>
      </p:sp>
      <p:pic>
        <p:nvPicPr>
          <p:cNvPr id="21506" name="Picture 2" descr="http://www.elitetraining.co.uk/images/BusinessGames_Files/AssessThatTeam.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34000" y="1752600"/>
            <a:ext cx="3124200" cy="4101373"/>
          </a:xfrm>
          <a:prstGeom prst="rect">
            <a:avLst/>
          </a:prstGeom>
          <a:noFill/>
        </p:spPr>
      </p:pic>
    </p:spTree>
    <p:custDataLst>
      <p:tags r:id="rId1"/>
    </p:custData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04800" y="762000"/>
            <a:ext cx="8382000" cy="664797"/>
          </a:xfrm>
        </p:spPr>
        <p:txBody>
          <a:bodyPr lIns="90488" tIns="44450" rIns="90488" bIns="44450">
            <a:normAutofit fontScale="90000"/>
          </a:bodyPr>
          <a:lstStyle/>
          <a:p>
            <a:pPr eaLnBrk="1" fontAlgn="auto" hangingPunct="1">
              <a:spcAft>
                <a:spcPts val="0"/>
              </a:spcAft>
              <a:defRPr/>
            </a:pPr>
            <a:r>
              <a:rPr lang="en-US" dirty="0" smtClean="0"/>
              <a:t>The Composition of an Effective Team</a:t>
            </a:r>
          </a:p>
        </p:txBody>
      </p:sp>
      <p:sp>
        <p:nvSpPr>
          <p:cNvPr id="59405" name="Rectangle 13"/>
          <p:cNvSpPr>
            <a:spLocks noChangeArrowheads="1"/>
          </p:cNvSpPr>
          <p:nvPr/>
        </p:nvSpPr>
        <p:spPr bwMode="auto">
          <a:xfrm>
            <a:off x="-1011238" y="3624263"/>
            <a:ext cx="184150" cy="488950"/>
          </a:xfrm>
          <a:prstGeom prst="rect">
            <a:avLst/>
          </a:prstGeom>
          <a:noFill/>
          <a:ln w="12700">
            <a:noFill/>
            <a:miter lim="800000"/>
            <a:headEnd type="none" w="sm" len="sm"/>
            <a:tailEnd type="none" w="sm" len="sm"/>
          </a:ln>
        </p:spPr>
        <p:txBody>
          <a:bodyPr wrap="none">
            <a:spAutoFit/>
          </a:bodyPr>
          <a:lstStyle/>
          <a:p>
            <a:pPr eaLnBrk="0" hangingPunct="0"/>
            <a:endParaRPr lang="en-US" sz="2600"/>
          </a:p>
        </p:txBody>
      </p:sp>
      <p:graphicFrame>
        <p:nvGraphicFramePr>
          <p:cNvPr id="14" name="Diagram 13"/>
          <p:cNvGraphicFramePr/>
          <p:nvPr/>
        </p:nvGraphicFramePr>
        <p:xfrm>
          <a:off x="1447800" y="1828800"/>
          <a:ext cx="6248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82000" cy="664797"/>
          </a:xfrm>
        </p:spPr>
        <p:txBody>
          <a:bodyPr/>
          <a:lstStyle/>
          <a:p>
            <a:r>
              <a:rPr lang="en-US" dirty="0" smtClean="0"/>
              <a:t>The Interdisciplinary Team</a:t>
            </a:r>
            <a:endParaRPr lang="en-US" dirty="0"/>
          </a:p>
        </p:txBody>
      </p:sp>
      <p:sp>
        <p:nvSpPr>
          <p:cNvPr id="3" name="Content Placeholder 2"/>
          <p:cNvSpPr>
            <a:spLocks noGrp="1"/>
          </p:cNvSpPr>
          <p:nvPr>
            <p:ph idx="1"/>
          </p:nvPr>
        </p:nvSpPr>
        <p:spPr>
          <a:xfrm>
            <a:off x="381000" y="1828800"/>
            <a:ext cx="8382000" cy="4573560"/>
          </a:xfrm>
        </p:spPr>
        <p:txBody>
          <a:bodyPr/>
          <a:lstStyle/>
          <a:p>
            <a:r>
              <a:rPr lang="en-US" dirty="0" smtClean="0"/>
              <a:t>Medical Director</a:t>
            </a:r>
          </a:p>
          <a:p>
            <a:r>
              <a:rPr lang="en-US" dirty="0" smtClean="0"/>
              <a:t>Nurse Manager</a:t>
            </a:r>
          </a:p>
          <a:p>
            <a:r>
              <a:rPr lang="en-US" dirty="0" smtClean="0"/>
              <a:t>Dietitian</a:t>
            </a:r>
          </a:p>
          <a:p>
            <a:r>
              <a:rPr lang="en-US" dirty="0" smtClean="0"/>
              <a:t>Social worker</a:t>
            </a:r>
          </a:p>
          <a:p>
            <a:r>
              <a:rPr lang="en-US" dirty="0" smtClean="0"/>
              <a:t>Biomed Tech</a:t>
            </a:r>
          </a:p>
          <a:p>
            <a:r>
              <a:rPr lang="en-US" dirty="0" smtClean="0"/>
              <a:t>Others</a:t>
            </a:r>
          </a:p>
          <a:p>
            <a:pPr lvl="1"/>
            <a:r>
              <a:rPr lang="en-US" dirty="0" smtClean="0"/>
              <a:t>Other nephrologists(?)</a:t>
            </a:r>
          </a:p>
          <a:p>
            <a:pPr lvl="1"/>
            <a:r>
              <a:rPr lang="en-US" dirty="0" smtClean="0"/>
              <a:t>Surgeon</a:t>
            </a:r>
          </a:p>
          <a:p>
            <a:pPr lvl="1"/>
            <a:r>
              <a:rPr lang="en-US" dirty="0" smtClean="0"/>
              <a:t>Staff members including PCTs</a:t>
            </a:r>
            <a:endParaRPr lang="en-US" dirty="0"/>
          </a:p>
        </p:txBody>
      </p:sp>
      <p:pic>
        <p:nvPicPr>
          <p:cNvPr id="18434" name="Picture 2" descr="Meet the professionals behind Navega Bem"/>
          <p:cNvPicPr>
            <a:picLocks noChangeAspect="1" noChangeArrowheads="1"/>
          </p:cNvPicPr>
          <p:nvPr/>
        </p:nvPicPr>
        <p:blipFill>
          <a:blip r:embed="rId2" cstate="print">
            <a:clrChange>
              <a:clrFrom>
                <a:srgbClr val="FDFDFD"/>
              </a:clrFrom>
              <a:clrTo>
                <a:srgbClr val="FDFDFD">
                  <a:alpha val="0"/>
                </a:srgbClr>
              </a:clrTo>
            </a:clrChange>
          </a:blip>
          <a:srcRect l="7260" r="5626"/>
          <a:stretch>
            <a:fillRect/>
          </a:stretch>
        </p:blipFill>
        <p:spPr bwMode="auto">
          <a:xfrm>
            <a:off x="4191000" y="1905000"/>
            <a:ext cx="4572000" cy="3048001"/>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609600"/>
            <a:ext cx="8382000" cy="664797"/>
          </a:xfrm>
        </p:spPr>
        <p:txBody>
          <a:bodyPr/>
          <a:lstStyle/>
          <a:p>
            <a:pPr eaLnBrk="1" hangingPunct="1"/>
            <a:r>
              <a:rPr lang="en-US" dirty="0" smtClean="0"/>
              <a:t>Changes Need to be…</a:t>
            </a:r>
          </a:p>
        </p:txBody>
      </p:sp>
      <p:sp>
        <p:nvSpPr>
          <p:cNvPr id="22531" name="Rectangle 3"/>
          <p:cNvSpPr>
            <a:spLocks noGrp="1" noChangeArrowheads="1"/>
          </p:cNvSpPr>
          <p:nvPr>
            <p:ph type="body" idx="1"/>
          </p:nvPr>
        </p:nvSpPr>
        <p:spPr>
          <a:xfrm>
            <a:off x="1219200" y="2286000"/>
            <a:ext cx="4849813" cy="4114800"/>
          </a:xfrm>
        </p:spPr>
        <p:txBody>
          <a:bodyPr/>
          <a:lstStyle/>
          <a:p>
            <a:pPr eaLnBrk="1" hangingPunct="1"/>
            <a:r>
              <a:rPr lang="en-US" sz="4000" smtClean="0"/>
              <a:t>Evidenced Based</a:t>
            </a:r>
          </a:p>
          <a:p>
            <a:pPr eaLnBrk="1" hangingPunct="1"/>
            <a:r>
              <a:rPr lang="en-US" sz="4000" smtClean="0"/>
              <a:t>Patient Centered</a:t>
            </a:r>
          </a:p>
          <a:p>
            <a:pPr eaLnBrk="1" hangingPunct="1"/>
            <a:r>
              <a:rPr lang="en-US" sz="4000" smtClean="0"/>
              <a:t>System Based</a:t>
            </a:r>
          </a:p>
        </p:txBody>
      </p:sp>
      <p:pic>
        <p:nvPicPr>
          <p:cNvPr id="17410" name="Picture 2" descr="http://www.transformed.com/images/three-legged_stool.jpg"/>
          <p:cNvPicPr>
            <a:picLocks noChangeAspect="1" noChangeArrowheads="1"/>
          </p:cNvPicPr>
          <p:nvPr/>
        </p:nvPicPr>
        <p:blipFill>
          <a:blip r:embed="rId2" cstate="print">
            <a:clrChange>
              <a:clrFrom>
                <a:srgbClr val="EAEAEA"/>
              </a:clrFrom>
              <a:clrTo>
                <a:srgbClr val="EAEAEA">
                  <a:alpha val="0"/>
                </a:srgbClr>
              </a:clrTo>
            </a:clrChange>
          </a:blip>
          <a:srcRect/>
          <a:stretch>
            <a:fillRect/>
          </a:stretch>
        </p:blipFill>
        <p:spPr bwMode="auto">
          <a:xfrm>
            <a:off x="5715000" y="1828800"/>
            <a:ext cx="2600325" cy="3438526"/>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029200"/>
            <a:ext cx="8382000" cy="664797"/>
          </a:xfrm>
        </p:spPr>
        <p:txBody>
          <a:bodyPr/>
          <a:lstStyle/>
          <a:p>
            <a:r>
              <a:rPr lang="en-US" dirty="0" smtClean="0"/>
              <a:t>So How Do We Get Started?</a:t>
            </a:r>
            <a:endParaRPr lang="en-US" dirty="0"/>
          </a:p>
        </p:txBody>
      </p:sp>
      <p:pic>
        <p:nvPicPr>
          <p:cNvPr id="67586" name="Picture 2" descr="C:\Documents and Settings\jdeane\Local Settings\Temporary Internet Files\Content.IE5\9E6QSVG2\MPj04423900000[1].jpg"/>
          <p:cNvPicPr>
            <a:picLocks noChangeAspect="1" noChangeArrowheads="1"/>
          </p:cNvPicPr>
          <p:nvPr/>
        </p:nvPicPr>
        <p:blipFill>
          <a:blip r:embed="rId2" cstate="print"/>
          <a:srcRect/>
          <a:stretch>
            <a:fillRect/>
          </a:stretch>
        </p:blipFill>
        <p:spPr bwMode="auto">
          <a:xfrm>
            <a:off x="2286000" y="762000"/>
            <a:ext cx="5387946" cy="3581400"/>
          </a:xfrm>
          <a:prstGeom prst="rect">
            <a:avLst/>
          </a:prstGeom>
          <a:noFill/>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457200"/>
            <a:ext cx="8382000" cy="664797"/>
          </a:xfrm>
        </p:spPr>
        <p:txBody>
          <a:bodyPr/>
          <a:lstStyle/>
          <a:p>
            <a:pPr eaLnBrk="1" hangingPunct="1"/>
            <a:r>
              <a:rPr lang="en-US" dirty="0" smtClean="0"/>
              <a:t>Why Should I Care About Quality Improvement?</a:t>
            </a:r>
          </a:p>
        </p:txBody>
      </p:sp>
      <p:sp>
        <p:nvSpPr>
          <p:cNvPr id="19459" name="Content Placeholder 2"/>
          <p:cNvSpPr>
            <a:spLocks noGrp="1"/>
          </p:cNvSpPr>
          <p:nvPr>
            <p:ph idx="1"/>
          </p:nvPr>
        </p:nvSpPr>
        <p:spPr>
          <a:xfrm>
            <a:off x="381000" y="2332037"/>
            <a:ext cx="8229600" cy="3535363"/>
          </a:xfrm>
        </p:spPr>
        <p:txBody>
          <a:bodyPr/>
          <a:lstStyle/>
          <a:p>
            <a:pPr eaLnBrk="1" hangingPunct="1"/>
            <a:r>
              <a:rPr lang="en-US" sz="3600" dirty="0" smtClean="0"/>
              <a:t>Improved patient outcomes</a:t>
            </a:r>
          </a:p>
          <a:p>
            <a:pPr eaLnBrk="1" hangingPunct="1"/>
            <a:r>
              <a:rPr lang="en-US" sz="3600" dirty="0" smtClean="0"/>
              <a:t>Improved patient safety</a:t>
            </a:r>
          </a:p>
          <a:p>
            <a:pPr eaLnBrk="1" hangingPunct="1"/>
            <a:r>
              <a:rPr lang="en-US" sz="3600" dirty="0" smtClean="0"/>
              <a:t>Increased customer satisfaction</a:t>
            </a:r>
          </a:p>
          <a:p>
            <a:pPr eaLnBrk="1" hangingPunct="1"/>
            <a:r>
              <a:rPr lang="en-US" sz="3600" dirty="0" smtClean="0"/>
              <a:t>Improved staff morale</a:t>
            </a:r>
          </a:p>
          <a:p>
            <a:pPr eaLnBrk="1" hangingPunct="1"/>
            <a:r>
              <a:rPr lang="en-US" sz="3600" dirty="0" smtClean="0"/>
              <a:t>Reduction of rework</a:t>
            </a:r>
          </a:p>
          <a:p>
            <a:pPr eaLnBrk="1" hangingPunct="1"/>
            <a:r>
              <a:rPr lang="en-US" sz="3600" dirty="0" smtClean="0"/>
              <a:t>Cost savings</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81000" y="914400"/>
            <a:ext cx="8382000" cy="664797"/>
          </a:xfrm>
        </p:spPr>
        <p:txBody>
          <a:bodyPr/>
          <a:lstStyle/>
          <a:p>
            <a:r>
              <a:rPr lang="en-US" dirty="0" smtClean="0"/>
              <a:t>And so…</a:t>
            </a:r>
          </a:p>
        </p:txBody>
      </p:sp>
      <p:sp>
        <p:nvSpPr>
          <p:cNvPr id="23555" name="Content Placeholder 2"/>
          <p:cNvSpPr>
            <a:spLocks noGrp="1"/>
          </p:cNvSpPr>
          <p:nvPr>
            <p:ph idx="1"/>
          </p:nvPr>
        </p:nvSpPr>
        <p:spPr>
          <a:xfrm>
            <a:off x="381000" y="1828800"/>
            <a:ext cx="8382000" cy="2210862"/>
          </a:xfrm>
        </p:spPr>
        <p:txBody>
          <a:bodyPr/>
          <a:lstStyle/>
          <a:p>
            <a:r>
              <a:rPr lang="en-US" dirty="0" smtClean="0"/>
              <a:t>Our approach to quality improvement in healthcare needs to be focused on identifying areas for change, creating change, and measuring change.</a:t>
            </a:r>
          </a:p>
        </p:txBody>
      </p:sp>
      <p:pic>
        <p:nvPicPr>
          <p:cNvPr id="4" name="Picture 2"/>
          <p:cNvPicPr>
            <a:picLocks noChangeAspect="1" noChangeArrowheads="1"/>
          </p:cNvPicPr>
          <p:nvPr/>
        </p:nvPicPr>
        <p:blipFill>
          <a:blip r:embed="rId2" cstate="print"/>
          <a:srcRect/>
          <a:stretch>
            <a:fillRect/>
          </a:stretch>
        </p:blipFill>
        <p:spPr bwMode="auto">
          <a:xfrm>
            <a:off x="5692098" y="3505200"/>
            <a:ext cx="2269786" cy="29479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609600"/>
            <a:ext cx="8229600" cy="1401762"/>
          </a:xfrm>
        </p:spPr>
        <p:txBody>
          <a:bodyPr/>
          <a:lstStyle/>
          <a:p>
            <a:pPr eaLnBrk="1" hangingPunct="1"/>
            <a:r>
              <a:rPr lang="en-US" dirty="0" smtClean="0"/>
              <a:t>What is quality care and why should I care?</a:t>
            </a:r>
          </a:p>
        </p:txBody>
      </p:sp>
      <p:sp>
        <p:nvSpPr>
          <p:cNvPr id="12291" name="Content Placeholder 2"/>
          <p:cNvSpPr>
            <a:spLocks noGrp="1"/>
          </p:cNvSpPr>
          <p:nvPr>
            <p:ph idx="1"/>
          </p:nvPr>
        </p:nvSpPr>
        <p:spPr>
          <a:xfrm>
            <a:off x="457200" y="2286000"/>
            <a:ext cx="8229600" cy="4210383"/>
          </a:xfrm>
        </p:spPr>
        <p:txBody>
          <a:bodyPr/>
          <a:lstStyle/>
          <a:p>
            <a:pPr eaLnBrk="1" hangingPunct="1">
              <a:buNone/>
            </a:pPr>
            <a:r>
              <a:rPr lang="en-US" sz="3600" dirty="0" smtClean="0"/>
              <a:t>Institute Of Medicine</a:t>
            </a:r>
          </a:p>
          <a:p>
            <a:pPr lvl="1" eaLnBrk="1" hangingPunct="1"/>
            <a:r>
              <a:rPr lang="en-US" sz="3600" dirty="0" smtClean="0"/>
              <a:t>The degree to which health services for individuals and populations increase the likelihood of desired health outcomes and are consistent with current professional knowledge.</a:t>
            </a:r>
          </a:p>
          <a:p>
            <a:pPr lvl="1" eaLnBrk="1" hangingPunct="1"/>
            <a:r>
              <a:rPr lang="en-US" sz="3600" dirty="0" smtClean="0"/>
              <a:t>Safe, Effective, Patient-centered, Timely, Efficient, and Equitable</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3" name="Rectangle 5"/>
          <p:cNvSpPr>
            <a:spLocks noChangeArrowheads="1"/>
          </p:cNvSpPr>
          <p:nvPr/>
        </p:nvSpPr>
        <p:spPr bwMode="auto">
          <a:xfrm>
            <a:off x="914400" y="506413"/>
            <a:ext cx="7391399" cy="774700"/>
          </a:xfrm>
          <a:prstGeom prst="rect">
            <a:avLst/>
          </a:prstGeom>
          <a:noFill/>
          <a:ln w="12700">
            <a:noFill/>
            <a:miter lim="800000"/>
            <a:headEnd/>
            <a:tailEnd/>
          </a:ln>
          <a:effectLst/>
        </p:spPr>
        <p:txBody>
          <a:bodyPr lIns="90487" tIns="44450" rIns="90487" bIns="44450" anchor="ctr"/>
          <a:lstStyle/>
          <a:p>
            <a:pPr algn="ctr" eaLnBrk="0" hangingPunct="0">
              <a:defRPr/>
            </a:pPr>
            <a:r>
              <a:rPr lang="en-US" sz="4400" b="1" dirty="0">
                <a:solidFill>
                  <a:srgbClr val="002060"/>
                </a:solidFill>
                <a:latin typeface="+mj-lt"/>
              </a:rPr>
              <a:t>IHI Model for Improvement</a:t>
            </a:r>
          </a:p>
        </p:txBody>
      </p:sp>
      <p:grpSp>
        <p:nvGrpSpPr>
          <p:cNvPr id="21" name="Group 20"/>
          <p:cNvGrpSpPr/>
          <p:nvPr/>
        </p:nvGrpSpPr>
        <p:grpSpPr>
          <a:xfrm>
            <a:off x="914400" y="1676400"/>
            <a:ext cx="7086600" cy="3962400"/>
            <a:chOff x="1693863" y="1500188"/>
            <a:chExt cx="5859462" cy="2632075"/>
          </a:xfrm>
        </p:grpSpPr>
        <p:sp>
          <p:nvSpPr>
            <p:cNvPr id="22534" name="Rectangle 6"/>
            <p:cNvSpPr>
              <a:spLocks noChangeArrowheads="1"/>
            </p:cNvSpPr>
            <p:nvPr/>
          </p:nvSpPr>
          <p:spPr bwMode="auto">
            <a:xfrm>
              <a:off x="2133600" y="3365500"/>
              <a:ext cx="4995863" cy="766763"/>
            </a:xfrm>
            <a:prstGeom prst="rect">
              <a:avLst/>
            </a:prstGeom>
            <a:solidFill>
              <a:srgbClr val="8CF4EA"/>
            </a:solidFill>
            <a:ln w="12700">
              <a:noFill/>
              <a:miter lim="800000"/>
              <a:headEnd/>
              <a:tailEnd/>
            </a:ln>
            <a:scene3d>
              <a:camera prst="orthographicFront"/>
              <a:lightRig rig="threePt" dir="t"/>
            </a:scene3d>
            <a:sp3d>
              <a:bevelT/>
            </a:sp3d>
          </p:spPr>
          <p:txBody>
            <a:bodyPr lIns="90487" tIns="44450" rIns="90487" bIns="44450">
              <a:spAutoFit/>
            </a:bodyPr>
            <a:lstStyle/>
            <a:p>
              <a:pPr algn="ctr" eaLnBrk="0" hangingPunct="0">
                <a:spcBef>
                  <a:spcPct val="50000"/>
                </a:spcBef>
                <a:defRPr/>
              </a:pPr>
              <a:r>
                <a:rPr lang="en-US" sz="2200" b="1" dirty="0">
                  <a:solidFill>
                    <a:srgbClr val="00279F"/>
                  </a:solidFill>
                  <a:latin typeface="+mj-lt"/>
                </a:rPr>
                <a:t>What changes can we make that will result in an improvement?</a:t>
              </a:r>
            </a:p>
          </p:txBody>
        </p:sp>
        <p:sp>
          <p:nvSpPr>
            <p:cNvPr id="22535" name="Rectangle 7"/>
            <p:cNvSpPr>
              <a:spLocks noChangeArrowheads="1"/>
            </p:cNvSpPr>
            <p:nvPr/>
          </p:nvSpPr>
          <p:spPr bwMode="auto">
            <a:xfrm>
              <a:off x="2133600" y="1500188"/>
              <a:ext cx="4995863" cy="428625"/>
            </a:xfrm>
            <a:prstGeom prst="rect">
              <a:avLst/>
            </a:prstGeom>
            <a:solidFill>
              <a:srgbClr val="8CF4EA"/>
            </a:solidFill>
            <a:ln w="12700">
              <a:noFill/>
              <a:miter lim="800000"/>
              <a:headEnd/>
              <a:tailEnd/>
            </a:ln>
            <a:scene3d>
              <a:camera prst="orthographicFront"/>
              <a:lightRig rig="threePt" dir="t"/>
            </a:scene3d>
            <a:sp3d>
              <a:bevelT/>
            </a:sp3d>
          </p:spPr>
          <p:txBody>
            <a:bodyPr lIns="90487" tIns="44450" rIns="90487" bIns="44450">
              <a:spAutoFit/>
            </a:bodyPr>
            <a:lstStyle/>
            <a:p>
              <a:pPr algn="ctr" eaLnBrk="0" hangingPunct="0">
                <a:spcBef>
                  <a:spcPct val="50000"/>
                </a:spcBef>
                <a:defRPr/>
              </a:pPr>
              <a:r>
                <a:rPr lang="en-US" sz="2200" b="1" dirty="0">
                  <a:solidFill>
                    <a:srgbClr val="00279F"/>
                  </a:solidFill>
                  <a:latin typeface="+mj-lt"/>
                </a:rPr>
                <a:t>What are we trying to accomplish?</a:t>
              </a:r>
            </a:p>
          </p:txBody>
        </p:sp>
        <p:sp>
          <p:nvSpPr>
            <p:cNvPr id="22536" name="Rectangle 8"/>
            <p:cNvSpPr>
              <a:spLocks noChangeArrowheads="1"/>
            </p:cNvSpPr>
            <p:nvPr/>
          </p:nvSpPr>
          <p:spPr bwMode="auto">
            <a:xfrm>
              <a:off x="2133600" y="2273300"/>
              <a:ext cx="4967288" cy="766763"/>
            </a:xfrm>
            <a:prstGeom prst="rect">
              <a:avLst/>
            </a:prstGeom>
            <a:solidFill>
              <a:srgbClr val="8CF4EA"/>
            </a:solidFill>
            <a:ln w="12700">
              <a:noFill/>
              <a:miter lim="800000"/>
              <a:headEnd/>
              <a:tailEnd/>
            </a:ln>
            <a:scene3d>
              <a:camera prst="orthographicFront"/>
              <a:lightRig rig="threePt" dir="t"/>
            </a:scene3d>
            <a:sp3d>
              <a:bevelT/>
            </a:sp3d>
          </p:spPr>
          <p:txBody>
            <a:bodyPr lIns="90487" tIns="44450" rIns="90487" bIns="44450">
              <a:spAutoFit/>
            </a:bodyPr>
            <a:lstStyle/>
            <a:p>
              <a:pPr algn="ctr" eaLnBrk="0" hangingPunct="0">
                <a:spcBef>
                  <a:spcPct val="50000"/>
                </a:spcBef>
                <a:defRPr/>
              </a:pPr>
              <a:r>
                <a:rPr lang="en-US" sz="2200" b="1" dirty="0">
                  <a:solidFill>
                    <a:srgbClr val="00279F"/>
                  </a:solidFill>
                  <a:latin typeface="+mj-lt"/>
                </a:rPr>
                <a:t>How will we know that a change is an improvement?</a:t>
              </a:r>
            </a:p>
          </p:txBody>
        </p:sp>
        <p:sp>
          <p:nvSpPr>
            <p:cNvPr id="22545" name="Freeform 17"/>
            <p:cNvSpPr>
              <a:spLocks/>
            </p:cNvSpPr>
            <p:nvPr/>
          </p:nvSpPr>
          <p:spPr bwMode="auto">
            <a:xfrm>
              <a:off x="1693863" y="1828800"/>
              <a:ext cx="407987" cy="1982788"/>
            </a:xfrm>
            <a:custGeom>
              <a:avLst/>
              <a:gdLst>
                <a:gd name="T0" fmla="*/ 288 w 289"/>
                <a:gd name="T1" fmla="*/ 0 h 1249"/>
                <a:gd name="T2" fmla="*/ 0 w 289"/>
                <a:gd name="T3" fmla="*/ 0 h 1249"/>
                <a:gd name="T4" fmla="*/ 0 w 289"/>
                <a:gd name="T5" fmla="*/ 1248 h 1249"/>
                <a:gd name="T6" fmla="*/ 288 w 289"/>
                <a:gd name="T7" fmla="*/ 1248 h 1249"/>
                <a:gd name="T8" fmla="*/ 0 60000 65536"/>
                <a:gd name="T9" fmla="*/ 0 60000 65536"/>
                <a:gd name="T10" fmla="*/ 0 60000 65536"/>
                <a:gd name="T11" fmla="*/ 0 60000 65536"/>
                <a:gd name="T12" fmla="*/ 0 w 289"/>
                <a:gd name="T13" fmla="*/ 0 h 1249"/>
                <a:gd name="T14" fmla="*/ 289 w 289"/>
                <a:gd name="T15" fmla="*/ 1249 h 1249"/>
              </a:gdLst>
              <a:ahLst/>
              <a:cxnLst>
                <a:cxn ang="T8">
                  <a:pos x="T0" y="T1"/>
                </a:cxn>
                <a:cxn ang="T9">
                  <a:pos x="T2" y="T3"/>
                </a:cxn>
                <a:cxn ang="T10">
                  <a:pos x="T4" y="T5"/>
                </a:cxn>
                <a:cxn ang="T11">
                  <a:pos x="T6" y="T7"/>
                </a:cxn>
              </a:cxnLst>
              <a:rect l="T12" t="T13" r="T14" b="T15"/>
              <a:pathLst>
                <a:path w="289" h="1249">
                  <a:moveTo>
                    <a:pt x="288" y="0"/>
                  </a:moveTo>
                  <a:lnTo>
                    <a:pt x="0" y="0"/>
                  </a:lnTo>
                  <a:lnTo>
                    <a:pt x="0" y="1248"/>
                  </a:lnTo>
                  <a:lnTo>
                    <a:pt x="288" y="1248"/>
                  </a:lnTo>
                </a:path>
              </a:pathLst>
            </a:custGeom>
            <a:noFill/>
            <a:ln w="25400" cap="rnd">
              <a:solidFill>
                <a:srgbClr val="BC3700"/>
              </a:solidFill>
              <a:round/>
              <a:headEnd/>
              <a:tailEnd/>
            </a:ln>
          </p:spPr>
          <p:txBody>
            <a:bodyPr/>
            <a:lstStyle/>
            <a:p>
              <a:pPr>
                <a:defRPr/>
              </a:pPr>
              <a:endParaRPr lang="en-US">
                <a:latin typeface="+mj-lt"/>
              </a:endParaRPr>
            </a:p>
          </p:txBody>
        </p:sp>
        <p:sp>
          <p:nvSpPr>
            <p:cNvPr id="22546" name="Freeform 18"/>
            <p:cNvSpPr>
              <a:spLocks/>
            </p:cNvSpPr>
            <p:nvPr/>
          </p:nvSpPr>
          <p:spPr bwMode="auto">
            <a:xfrm>
              <a:off x="7145338" y="1676400"/>
              <a:ext cx="407987" cy="1982788"/>
            </a:xfrm>
            <a:custGeom>
              <a:avLst/>
              <a:gdLst>
                <a:gd name="T0" fmla="*/ 0 w 289"/>
                <a:gd name="T1" fmla="*/ 0 h 1249"/>
                <a:gd name="T2" fmla="*/ 288 w 289"/>
                <a:gd name="T3" fmla="*/ 0 h 1249"/>
                <a:gd name="T4" fmla="*/ 288 w 289"/>
                <a:gd name="T5" fmla="*/ 1248 h 1249"/>
                <a:gd name="T6" fmla="*/ 0 w 289"/>
                <a:gd name="T7" fmla="*/ 1248 h 1249"/>
                <a:gd name="T8" fmla="*/ 0 60000 65536"/>
                <a:gd name="T9" fmla="*/ 0 60000 65536"/>
                <a:gd name="T10" fmla="*/ 0 60000 65536"/>
                <a:gd name="T11" fmla="*/ 0 60000 65536"/>
                <a:gd name="T12" fmla="*/ 0 w 289"/>
                <a:gd name="T13" fmla="*/ 0 h 1249"/>
                <a:gd name="T14" fmla="*/ 289 w 289"/>
                <a:gd name="T15" fmla="*/ 1249 h 1249"/>
              </a:gdLst>
              <a:ahLst/>
              <a:cxnLst>
                <a:cxn ang="T8">
                  <a:pos x="T0" y="T1"/>
                </a:cxn>
                <a:cxn ang="T9">
                  <a:pos x="T2" y="T3"/>
                </a:cxn>
                <a:cxn ang="T10">
                  <a:pos x="T4" y="T5"/>
                </a:cxn>
                <a:cxn ang="T11">
                  <a:pos x="T6" y="T7"/>
                </a:cxn>
              </a:cxnLst>
              <a:rect l="T12" t="T13" r="T14" b="T15"/>
              <a:pathLst>
                <a:path w="289" h="1249">
                  <a:moveTo>
                    <a:pt x="0" y="0"/>
                  </a:moveTo>
                  <a:lnTo>
                    <a:pt x="288" y="0"/>
                  </a:lnTo>
                  <a:lnTo>
                    <a:pt x="288" y="1248"/>
                  </a:lnTo>
                  <a:lnTo>
                    <a:pt x="0" y="1248"/>
                  </a:lnTo>
                </a:path>
              </a:pathLst>
            </a:custGeom>
            <a:noFill/>
            <a:ln w="25400" cap="rnd">
              <a:solidFill>
                <a:srgbClr val="BC3700"/>
              </a:solidFill>
              <a:round/>
              <a:headEnd/>
              <a:tailEnd/>
            </a:ln>
          </p:spPr>
          <p:txBody>
            <a:bodyPr/>
            <a:lstStyle/>
            <a:p>
              <a:pPr>
                <a:defRPr/>
              </a:pPr>
              <a:endParaRPr lang="en-US">
                <a:latin typeface="+mj-lt"/>
              </a:endParaRPr>
            </a:p>
          </p:txBody>
        </p:sp>
      </p:gr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81000" y="533400"/>
            <a:ext cx="8382000" cy="664797"/>
          </a:xfrm>
        </p:spPr>
        <p:txBody>
          <a:bodyPr/>
          <a:lstStyle/>
          <a:p>
            <a:pPr eaLnBrk="1" hangingPunct="1"/>
            <a:r>
              <a:rPr lang="en-US" dirty="0" smtClean="0"/>
              <a:t>Developing a Goal Statement</a:t>
            </a:r>
          </a:p>
        </p:txBody>
      </p:sp>
      <p:sp>
        <p:nvSpPr>
          <p:cNvPr id="34819" name="Content Placeholder 2"/>
          <p:cNvSpPr>
            <a:spLocks noGrp="1"/>
          </p:cNvSpPr>
          <p:nvPr>
            <p:ph idx="1"/>
          </p:nvPr>
        </p:nvSpPr>
        <p:spPr>
          <a:xfrm>
            <a:off x="381000" y="1981200"/>
            <a:ext cx="8382000" cy="2210862"/>
          </a:xfrm>
        </p:spPr>
        <p:txBody>
          <a:bodyPr/>
          <a:lstStyle/>
          <a:p>
            <a:pPr eaLnBrk="1" hangingPunct="1"/>
            <a:r>
              <a:rPr lang="en-US" dirty="0" smtClean="0"/>
              <a:t>Where are we currently – why is this a problem?</a:t>
            </a:r>
          </a:p>
          <a:p>
            <a:pPr lvl="1" eaLnBrk="1" hangingPunct="1"/>
            <a:r>
              <a:rPr lang="en-US" dirty="0" smtClean="0"/>
              <a:t>What does our data show?</a:t>
            </a:r>
          </a:p>
          <a:p>
            <a:pPr lvl="1" eaLnBrk="1" hangingPunct="1"/>
            <a:r>
              <a:rPr lang="en-US" dirty="0" smtClean="0"/>
              <a:t>What is our trend?</a:t>
            </a:r>
          </a:p>
          <a:p>
            <a:pPr eaLnBrk="1" hangingPunct="1"/>
            <a:r>
              <a:rPr lang="en-US" dirty="0" smtClean="0"/>
              <a:t>Where do we want to be?</a:t>
            </a:r>
          </a:p>
          <a:p>
            <a:pPr lvl="1" eaLnBrk="1" hangingPunct="1"/>
            <a:r>
              <a:rPr lang="en-US" dirty="0" smtClean="0"/>
              <a:t>What knowledge do we have?</a:t>
            </a:r>
          </a:p>
          <a:p>
            <a:pPr lvl="1" eaLnBrk="1" hangingPunct="1"/>
            <a:r>
              <a:rPr lang="en-US" dirty="0" smtClean="0"/>
              <a:t>What is our goal?</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685800"/>
            <a:ext cx="8382000" cy="664797"/>
          </a:xfrm>
        </p:spPr>
        <p:txBody>
          <a:bodyPr/>
          <a:lstStyle/>
          <a:p>
            <a:pPr eaLnBrk="1" hangingPunct="1"/>
            <a:r>
              <a:rPr lang="en-US" dirty="0" smtClean="0"/>
              <a:t>QAPI:  Using Knowledge to Improve</a:t>
            </a:r>
          </a:p>
        </p:txBody>
      </p:sp>
      <p:sp>
        <p:nvSpPr>
          <p:cNvPr id="18435" name="Content Placeholder 2"/>
          <p:cNvSpPr>
            <a:spLocks noGrp="1"/>
          </p:cNvSpPr>
          <p:nvPr>
            <p:ph idx="1"/>
          </p:nvPr>
        </p:nvSpPr>
        <p:spPr>
          <a:xfrm>
            <a:off x="457200" y="2133600"/>
            <a:ext cx="7543800" cy="3992563"/>
          </a:xfrm>
        </p:spPr>
        <p:txBody>
          <a:bodyPr/>
          <a:lstStyle/>
          <a:p>
            <a:pPr eaLnBrk="1" hangingPunct="1"/>
            <a:r>
              <a:rPr lang="en-US" dirty="0" smtClean="0"/>
              <a:t>Improvement comes from the application of knowledge</a:t>
            </a:r>
          </a:p>
          <a:p>
            <a:pPr eaLnBrk="1" hangingPunct="1"/>
            <a:r>
              <a:rPr lang="en-US" dirty="0" smtClean="0"/>
              <a:t>Any approach to improvement must be based on building and applying knowledge</a:t>
            </a:r>
          </a:p>
          <a:p>
            <a:pPr eaLnBrk="1" hangingPunct="1"/>
            <a:r>
              <a:rPr lang="en-US" dirty="0" smtClean="0"/>
              <a:t>Significant, long-term, positive impact only occur when someone takes the initiative</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664797"/>
          </a:xfrm>
        </p:spPr>
        <p:txBody>
          <a:bodyPr/>
          <a:lstStyle/>
          <a:p>
            <a:r>
              <a:rPr lang="en-US" dirty="0" smtClean="0"/>
              <a:t>Setting Goals</a:t>
            </a:r>
            <a:endParaRPr lang="en-US" dirty="0"/>
          </a:p>
        </p:txBody>
      </p:sp>
      <p:sp>
        <p:nvSpPr>
          <p:cNvPr id="3" name="Content Placeholder 2"/>
          <p:cNvSpPr>
            <a:spLocks noGrp="1"/>
          </p:cNvSpPr>
          <p:nvPr>
            <p:ph idx="1"/>
          </p:nvPr>
        </p:nvSpPr>
        <p:spPr>
          <a:xfrm>
            <a:off x="381000" y="1600200"/>
            <a:ext cx="8382000" cy="4296561"/>
          </a:xfrm>
        </p:spPr>
        <p:txBody>
          <a:bodyPr/>
          <a:lstStyle/>
          <a:p>
            <a:r>
              <a:rPr lang="en-US" sz="3600" dirty="0" smtClean="0"/>
              <a:t>Be realistic</a:t>
            </a:r>
          </a:p>
          <a:p>
            <a:r>
              <a:rPr lang="en-US" sz="3600" dirty="0" smtClean="0"/>
              <a:t>Be specific</a:t>
            </a:r>
          </a:p>
          <a:p>
            <a:r>
              <a:rPr lang="en-US" sz="3600" dirty="0" smtClean="0"/>
              <a:t>Understanding CMS or Network-set goals vs. facility or corporate-set goals</a:t>
            </a:r>
          </a:p>
          <a:p>
            <a:r>
              <a:rPr lang="en-US" sz="3600" dirty="0" smtClean="0"/>
              <a:t>Set both short term and long term</a:t>
            </a:r>
          </a:p>
          <a:p>
            <a:pPr lvl="1"/>
            <a:r>
              <a:rPr lang="en-US" dirty="0" smtClean="0"/>
              <a:t>In order to reach our long term goal, what do we need to accomplish monthly, quarterly, etc. </a:t>
            </a:r>
          </a:p>
          <a:p>
            <a:r>
              <a:rPr lang="en-US" sz="3600" dirty="0" smtClean="0"/>
              <a:t>Remember “how to eat an elephant”</a:t>
            </a:r>
            <a:endParaRPr lang="en-US" sz="36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1329595"/>
          </a:xfrm>
        </p:spPr>
        <p:txBody>
          <a:bodyPr/>
          <a:lstStyle/>
          <a:p>
            <a:r>
              <a:rPr lang="en-US" dirty="0" smtClean="0"/>
              <a:t>What Are We Trying to Accomplish?</a:t>
            </a:r>
            <a:br>
              <a:rPr lang="en-US" dirty="0" smtClean="0"/>
            </a:br>
            <a:r>
              <a:rPr lang="en-US" dirty="0" smtClean="0"/>
              <a:t>Goal/Aim Statement</a:t>
            </a:r>
            <a:endParaRPr lang="en-US" dirty="0"/>
          </a:p>
        </p:txBody>
      </p:sp>
      <p:sp>
        <p:nvSpPr>
          <p:cNvPr id="3" name="Content Placeholder 2"/>
          <p:cNvSpPr>
            <a:spLocks noGrp="1"/>
          </p:cNvSpPr>
          <p:nvPr>
            <p:ph idx="1"/>
          </p:nvPr>
        </p:nvSpPr>
        <p:spPr>
          <a:xfrm>
            <a:off x="381000" y="2667000"/>
            <a:ext cx="8382000" cy="2511457"/>
          </a:xfrm>
        </p:spPr>
        <p:txBody>
          <a:bodyPr/>
          <a:lstStyle/>
          <a:p>
            <a:r>
              <a:rPr lang="en-US" dirty="0" smtClean="0"/>
              <a:t>Our rate for catheters &gt;90 days is 35%</a:t>
            </a:r>
          </a:p>
          <a:p>
            <a:r>
              <a:rPr lang="en-US" dirty="0" smtClean="0"/>
              <a:t>KDOQI states that the 90 day catheter rate should be &lt; 10%</a:t>
            </a:r>
          </a:p>
          <a:p>
            <a:r>
              <a:rPr lang="en-US" dirty="0" smtClean="0"/>
              <a:t>We will have a 25% catheter rate in 6 months</a:t>
            </a:r>
          </a:p>
          <a:p>
            <a:pPr>
              <a:buNone/>
            </a:pPr>
            <a:endParaRPr lang="en-US" dirty="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533400"/>
            <a:ext cx="8382000" cy="1994392"/>
          </a:xfrm>
        </p:spPr>
        <p:txBody>
          <a:bodyPr/>
          <a:lstStyle/>
          <a:p>
            <a:pPr marL="624078" indent="-514350" eaLnBrk="1" fontAlgn="auto" hangingPunct="1">
              <a:spcAft>
                <a:spcPts val="0"/>
              </a:spcAft>
              <a:defRPr/>
            </a:pPr>
            <a:r>
              <a:rPr lang="en-US" dirty="0" smtClean="0"/>
              <a:t>How will we know a change is an improvement?</a:t>
            </a:r>
            <a:br>
              <a:rPr lang="en-US" dirty="0" smtClean="0"/>
            </a:br>
            <a:r>
              <a:rPr lang="en-US" dirty="0" smtClean="0"/>
              <a:t>Collect and trend data</a:t>
            </a:r>
          </a:p>
        </p:txBody>
      </p:sp>
      <p:sp>
        <p:nvSpPr>
          <p:cNvPr id="5" name="Content Placeholder 4"/>
          <p:cNvSpPr>
            <a:spLocks noGrp="1"/>
          </p:cNvSpPr>
          <p:nvPr>
            <p:ph idx="1"/>
          </p:nvPr>
        </p:nvSpPr>
        <p:spPr>
          <a:xfrm>
            <a:off x="228600" y="2819400"/>
            <a:ext cx="8382000" cy="2585323"/>
          </a:xfrm>
        </p:spPr>
        <p:txBody>
          <a:bodyPr/>
          <a:lstStyle/>
          <a:p>
            <a:r>
              <a:rPr lang="en-US" sz="4000" dirty="0" smtClean="0"/>
              <a:t>Identify sources of data</a:t>
            </a:r>
          </a:p>
          <a:p>
            <a:r>
              <a:rPr lang="en-US" sz="4000" dirty="0" smtClean="0"/>
              <a:t>Review and trend data monthly</a:t>
            </a:r>
          </a:p>
          <a:p>
            <a:r>
              <a:rPr lang="en-US" sz="4000" dirty="0" smtClean="0"/>
              <a:t>Analyze by various characteristics</a:t>
            </a:r>
          </a:p>
          <a:p>
            <a:r>
              <a:rPr lang="en-US" sz="4000" dirty="0" smtClean="0"/>
              <a:t>Draw conclusions with the team</a:t>
            </a:r>
            <a:endParaRPr lang="en-US" sz="4000" dirty="0"/>
          </a:p>
        </p:txBody>
      </p:sp>
      <p:pic>
        <p:nvPicPr>
          <p:cNvPr id="51201" name="Picture 1" descr="C:\Documents and Settings\jdeane\Local Settings\Temporary Internet Files\Content.IE5\HAC1WVVR\MCj04315380000[1].png"/>
          <p:cNvPicPr>
            <a:picLocks noChangeAspect="1" noChangeArrowheads="1"/>
          </p:cNvPicPr>
          <p:nvPr/>
        </p:nvPicPr>
        <p:blipFill>
          <a:blip r:embed="rId2" cstate="print"/>
          <a:srcRect/>
          <a:stretch>
            <a:fillRect/>
          </a:stretch>
        </p:blipFill>
        <p:spPr bwMode="auto">
          <a:xfrm>
            <a:off x="6477000" y="1295400"/>
            <a:ext cx="2248412" cy="2083275"/>
          </a:xfrm>
          <a:prstGeom prst="rect">
            <a:avLst/>
          </a:prstGeom>
          <a:noFill/>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81000" y="457200"/>
            <a:ext cx="8382000" cy="664797"/>
          </a:xfrm>
        </p:spPr>
        <p:txBody>
          <a:bodyPr/>
          <a:lstStyle/>
          <a:p>
            <a:pPr eaLnBrk="1" hangingPunct="1"/>
            <a:r>
              <a:rPr lang="en-US" dirty="0" smtClean="0"/>
              <a:t>Data Sources</a:t>
            </a:r>
          </a:p>
        </p:txBody>
      </p:sp>
      <p:sp>
        <p:nvSpPr>
          <p:cNvPr id="35843" name="Content Placeholder 2"/>
          <p:cNvSpPr>
            <a:spLocks noGrp="1"/>
          </p:cNvSpPr>
          <p:nvPr>
            <p:ph idx="1"/>
          </p:nvPr>
        </p:nvSpPr>
        <p:spPr/>
        <p:txBody>
          <a:bodyPr/>
          <a:lstStyle/>
          <a:p>
            <a:pPr eaLnBrk="1" hangingPunct="1"/>
            <a:r>
              <a:rPr lang="en-US" dirty="0" smtClean="0"/>
              <a:t>Data is NOT a four letter word! </a:t>
            </a:r>
          </a:p>
          <a:p>
            <a:pPr eaLnBrk="1" hangingPunct="1"/>
            <a:r>
              <a:rPr lang="en-US" dirty="0" smtClean="0"/>
              <a:t>Data is:</a:t>
            </a:r>
          </a:p>
          <a:p>
            <a:pPr lvl="1" eaLnBrk="1" hangingPunct="1">
              <a:buFont typeface="Arial" charset="0"/>
              <a:buChar char="•"/>
            </a:pPr>
            <a:r>
              <a:rPr lang="en-US" dirty="0" smtClean="0"/>
              <a:t>Your observations – what you hear and what you see</a:t>
            </a:r>
          </a:p>
          <a:p>
            <a:pPr lvl="1" eaLnBrk="1" hangingPunct="1">
              <a:buFont typeface="Arial" charset="0"/>
              <a:buChar char="•"/>
            </a:pPr>
            <a:r>
              <a:rPr lang="en-US" dirty="0" smtClean="0"/>
              <a:t>Your measurements – what you keep track of</a:t>
            </a:r>
          </a:p>
          <a:p>
            <a:pPr lvl="1" eaLnBrk="1" hangingPunct="1">
              <a:buFont typeface="Arial" charset="0"/>
              <a:buChar char="•"/>
            </a:pPr>
            <a:r>
              <a:rPr lang="en-US" dirty="0" smtClean="0"/>
              <a:t>How you report your observations and measurements</a:t>
            </a:r>
          </a:p>
          <a:p>
            <a:pPr eaLnBrk="1" hangingPunct="1"/>
            <a:r>
              <a:rPr lang="en-US" dirty="0" smtClean="0"/>
              <a:t>What is the benchmark?</a:t>
            </a:r>
          </a:p>
          <a:p>
            <a:pPr lvl="1" eaLnBrk="1" hangingPunct="1">
              <a:buFont typeface="Arial" charset="0"/>
              <a:buChar char="•"/>
            </a:pPr>
            <a:r>
              <a:rPr lang="en-US" dirty="0" smtClean="0"/>
              <a:t>What data sources do you have?</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04800" y="533400"/>
            <a:ext cx="8382000" cy="664797"/>
          </a:xfrm>
        </p:spPr>
        <p:txBody>
          <a:bodyPr/>
          <a:lstStyle/>
          <a:p>
            <a:pPr eaLnBrk="1" hangingPunct="1"/>
            <a:r>
              <a:rPr lang="en-US" dirty="0" smtClean="0"/>
              <a:t>Your Observations – Subjective Data</a:t>
            </a:r>
          </a:p>
        </p:txBody>
      </p:sp>
      <p:sp>
        <p:nvSpPr>
          <p:cNvPr id="36867" name="Content Placeholder 2"/>
          <p:cNvSpPr>
            <a:spLocks noGrp="1"/>
          </p:cNvSpPr>
          <p:nvPr>
            <p:ph idx="1"/>
          </p:nvPr>
        </p:nvSpPr>
        <p:spPr>
          <a:xfrm>
            <a:off x="457200" y="1600200"/>
            <a:ext cx="8229600" cy="4800600"/>
          </a:xfrm>
        </p:spPr>
        <p:txBody>
          <a:bodyPr/>
          <a:lstStyle/>
          <a:p>
            <a:pPr eaLnBrk="1" hangingPunct="1"/>
            <a:r>
              <a:rPr lang="en-US" smtClean="0"/>
              <a:t>Is there an opportunity for improvement?</a:t>
            </a:r>
          </a:p>
          <a:p>
            <a:pPr lvl="1" eaLnBrk="1" hangingPunct="1"/>
            <a:r>
              <a:rPr lang="en-US" smtClean="0"/>
              <a:t>Too many catheters?</a:t>
            </a:r>
          </a:p>
          <a:p>
            <a:pPr lvl="1" eaLnBrk="1" hangingPunct="1"/>
            <a:r>
              <a:rPr lang="en-US" smtClean="0"/>
              <a:t>Too many access infections?</a:t>
            </a:r>
          </a:p>
          <a:p>
            <a:pPr lvl="1" eaLnBrk="1" hangingPunct="1"/>
            <a:r>
              <a:rPr lang="en-US" smtClean="0"/>
              <a:t>Patient safety issues?</a:t>
            </a:r>
          </a:p>
          <a:p>
            <a:pPr eaLnBrk="1" hangingPunct="1"/>
            <a:r>
              <a:rPr lang="en-US" smtClean="0"/>
              <a:t>Is there something that everyone is complaining about?</a:t>
            </a:r>
          </a:p>
          <a:p>
            <a:pPr eaLnBrk="1" hangingPunct="1"/>
            <a:r>
              <a:rPr lang="en-US" smtClean="0"/>
              <a:t>Is there a process that is too cumbersome?</a:t>
            </a:r>
          </a:p>
          <a:p>
            <a:pPr lvl="1" eaLnBrk="1" hangingPunct="1"/>
            <a:r>
              <a:rPr lang="en-US" smtClean="0"/>
              <a:t>Medication errors?</a:t>
            </a:r>
          </a:p>
          <a:p>
            <a:pPr eaLnBrk="1" hangingPunct="1">
              <a:buFont typeface="Arial" charset="0"/>
              <a:buNone/>
            </a:pPr>
            <a:endParaRPr lang="en-US" smtClean="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t>Your Measurement – Objective Data</a:t>
            </a:r>
          </a:p>
        </p:txBody>
      </p:sp>
      <p:sp>
        <p:nvSpPr>
          <p:cNvPr id="37891" name="Content Placeholder 2"/>
          <p:cNvSpPr>
            <a:spLocks noGrp="1"/>
          </p:cNvSpPr>
          <p:nvPr>
            <p:ph idx="1"/>
          </p:nvPr>
        </p:nvSpPr>
        <p:spPr>
          <a:xfrm>
            <a:off x="457200" y="1524000"/>
            <a:ext cx="8382000" cy="4825937"/>
          </a:xfrm>
        </p:spPr>
        <p:txBody>
          <a:bodyPr/>
          <a:lstStyle/>
          <a:p>
            <a:pPr eaLnBrk="1" hangingPunct="1"/>
            <a:r>
              <a:rPr lang="en-US" dirty="0" smtClean="0"/>
              <a:t>Begin to collect information about your problem, your observation</a:t>
            </a:r>
          </a:p>
          <a:p>
            <a:pPr lvl="1" eaLnBrk="1" hangingPunct="1"/>
            <a:r>
              <a:rPr lang="en-US" sz="3200" dirty="0" smtClean="0"/>
              <a:t>Collect simple points of information at regular intervals </a:t>
            </a:r>
            <a:r>
              <a:rPr lang="en-US" sz="3200" dirty="0" smtClean="0">
                <a:solidFill>
                  <a:srgbClr val="0070C0"/>
                </a:solidFill>
              </a:rPr>
              <a:t>over time</a:t>
            </a:r>
          </a:p>
          <a:p>
            <a:pPr lvl="1" eaLnBrk="1" hangingPunct="1"/>
            <a:r>
              <a:rPr lang="en-US" sz="3200" dirty="0" smtClean="0"/>
              <a:t>KISS – counting the number of days between episodes of infections might be simpler and more meaningful that collecting every episode of access infection</a:t>
            </a:r>
          </a:p>
          <a:p>
            <a:pPr lvl="1" eaLnBrk="1" hangingPunct="1"/>
            <a:r>
              <a:rPr lang="en-US" sz="3200" dirty="0" smtClean="0">
                <a:solidFill>
                  <a:srgbClr val="0070C0"/>
                </a:solidFill>
              </a:rPr>
              <a:t>What is the trend?</a:t>
            </a:r>
          </a:p>
          <a:p>
            <a:pPr eaLnBrk="1" hangingPunct="1"/>
            <a:endParaRPr lang="en-US" dirty="0" smtClean="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How Will We Know a Change is an Improvement?</a:t>
            </a:r>
            <a:endParaRPr lang="en-US" dirty="0"/>
          </a:p>
        </p:txBody>
      </p:sp>
      <p:sp>
        <p:nvSpPr>
          <p:cNvPr id="3" name="Content Placeholder 2"/>
          <p:cNvSpPr>
            <a:spLocks noGrp="1"/>
          </p:cNvSpPr>
          <p:nvPr>
            <p:ph idx="1"/>
          </p:nvPr>
        </p:nvSpPr>
        <p:spPr>
          <a:xfrm>
            <a:off x="381000" y="2057400"/>
            <a:ext cx="8382000" cy="3841052"/>
          </a:xfrm>
        </p:spPr>
        <p:txBody>
          <a:bodyPr/>
          <a:lstStyle/>
          <a:p>
            <a:r>
              <a:rPr lang="en-US" dirty="0" smtClean="0"/>
              <a:t>We will collect baseline 90 day catheter rates at the beginning of the project</a:t>
            </a:r>
          </a:p>
          <a:p>
            <a:r>
              <a:rPr lang="en-US" dirty="0" smtClean="0"/>
              <a:t>We will collect 90 day catheter data each month and trend</a:t>
            </a:r>
          </a:p>
          <a:p>
            <a:r>
              <a:rPr lang="en-US" dirty="0" smtClean="0"/>
              <a:t>We will collect 90 days catheter data at the end of 6 months to evaluate the success of the project:  Our catheter rate will be 25% or less</a:t>
            </a:r>
          </a:p>
          <a:p>
            <a:endParaRPr lang="en-US"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609600"/>
            <a:ext cx="8229600" cy="1325562"/>
          </a:xfrm>
        </p:spPr>
        <p:txBody>
          <a:bodyPr/>
          <a:lstStyle/>
          <a:p>
            <a:pPr eaLnBrk="1" hangingPunct="1"/>
            <a:r>
              <a:rPr lang="en-US" dirty="0" smtClean="0"/>
              <a:t>What is quality care and why should I care?</a:t>
            </a:r>
          </a:p>
        </p:txBody>
      </p:sp>
      <p:sp>
        <p:nvSpPr>
          <p:cNvPr id="13315" name="Content Placeholder 2"/>
          <p:cNvSpPr>
            <a:spLocks noGrp="1"/>
          </p:cNvSpPr>
          <p:nvPr>
            <p:ph idx="1"/>
          </p:nvPr>
        </p:nvSpPr>
        <p:spPr>
          <a:xfrm>
            <a:off x="457200" y="2438400"/>
            <a:ext cx="8229600" cy="3114699"/>
          </a:xfrm>
        </p:spPr>
        <p:txBody>
          <a:bodyPr/>
          <a:lstStyle/>
          <a:p>
            <a:pPr lvl="1" eaLnBrk="1" hangingPunct="1">
              <a:buFont typeface="Arial" charset="0"/>
              <a:buNone/>
            </a:pPr>
            <a:r>
              <a:rPr lang="en-US" sz="4400" dirty="0" smtClean="0"/>
              <a:t>CMS Definition of Quality Is…</a:t>
            </a:r>
          </a:p>
          <a:p>
            <a:pPr lvl="1" eaLnBrk="1" hangingPunct="1">
              <a:buFont typeface="Arial" charset="0"/>
              <a:buNone/>
            </a:pPr>
            <a:endParaRPr lang="en-US" sz="3600" dirty="0" smtClean="0">
              <a:solidFill>
                <a:srgbClr val="FFFF00"/>
              </a:solidFill>
            </a:endParaRPr>
          </a:p>
          <a:p>
            <a:pPr lvl="1" algn="ctr" eaLnBrk="1" hangingPunct="1">
              <a:buFont typeface="Arial" charset="0"/>
              <a:buNone/>
            </a:pPr>
            <a:r>
              <a:rPr lang="en-US" sz="4000" dirty="0" smtClean="0"/>
              <a:t>The Right Care for Every </a:t>
            </a:r>
          </a:p>
          <a:p>
            <a:pPr lvl="1" algn="ctr" eaLnBrk="1" hangingPunct="1">
              <a:buFont typeface="Arial" charset="0"/>
              <a:buNone/>
            </a:pPr>
            <a:r>
              <a:rPr lang="en-US" sz="4000" dirty="0" smtClean="0"/>
              <a:t>Patient Every Time</a:t>
            </a:r>
          </a:p>
          <a:p>
            <a:pPr eaLnBrk="1" hangingPunct="1">
              <a:buFont typeface="Arial" charset="0"/>
              <a:buNone/>
            </a:pPr>
            <a:endParaRPr lang="en-US" dirty="0" smtClean="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1329595"/>
          </a:xfrm>
        </p:spPr>
        <p:txBody>
          <a:bodyPr/>
          <a:lstStyle/>
          <a:p>
            <a:r>
              <a:rPr lang="en-US" dirty="0" smtClean="0"/>
              <a:t>What changes will result in an improvement:  finding </a:t>
            </a:r>
            <a:r>
              <a:rPr lang="en-US" dirty="0"/>
              <a:t>root causes</a:t>
            </a:r>
          </a:p>
        </p:txBody>
      </p:sp>
      <p:sp>
        <p:nvSpPr>
          <p:cNvPr id="3" name="Content Placeholder 2"/>
          <p:cNvSpPr>
            <a:spLocks noGrp="1"/>
          </p:cNvSpPr>
          <p:nvPr>
            <p:ph idx="1"/>
          </p:nvPr>
        </p:nvSpPr>
        <p:spPr>
          <a:xfrm>
            <a:off x="381000" y="2057400"/>
            <a:ext cx="8382000" cy="4505849"/>
          </a:xfrm>
        </p:spPr>
        <p:txBody>
          <a:bodyPr/>
          <a:lstStyle/>
          <a:p>
            <a:r>
              <a:rPr lang="en-US" dirty="0" smtClean="0"/>
              <a:t>Don’t stop with surface issues – go deeper</a:t>
            </a:r>
          </a:p>
          <a:p>
            <a:r>
              <a:rPr lang="en-US" dirty="0" smtClean="0"/>
              <a:t>Brainstorming to discover all root causes</a:t>
            </a:r>
          </a:p>
          <a:p>
            <a:pPr lvl="1"/>
            <a:r>
              <a:rPr lang="en-US" dirty="0" smtClean="0"/>
              <a:t>All disciplines – all team members</a:t>
            </a:r>
          </a:p>
          <a:p>
            <a:r>
              <a:rPr lang="en-US" dirty="0" smtClean="0"/>
              <a:t>Use a root cause tool</a:t>
            </a:r>
          </a:p>
          <a:p>
            <a:pPr lvl="1"/>
            <a:r>
              <a:rPr lang="en-US" dirty="0" smtClean="0"/>
              <a:t>Fishbone diagram</a:t>
            </a:r>
          </a:p>
          <a:p>
            <a:pPr lvl="1"/>
            <a:r>
              <a:rPr lang="en-US" dirty="0" smtClean="0"/>
              <a:t>5 Whys</a:t>
            </a:r>
          </a:p>
          <a:p>
            <a:pPr lvl="1"/>
            <a:r>
              <a:rPr lang="en-US" dirty="0" smtClean="0"/>
              <a:t>Other tools</a:t>
            </a:r>
          </a:p>
          <a:p>
            <a:pPr>
              <a:buNone/>
            </a:pPr>
            <a:endParaRPr lang="en-US" dirty="0" smtClean="0"/>
          </a:p>
          <a:p>
            <a:pPr>
              <a:buNone/>
            </a:pPr>
            <a:endParaRPr lang="en-US" dirty="0"/>
          </a:p>
        </p:txBody>
      </p:sp>
      <p:pic>
        <p:nvPicPr>
          <p:cNvPr id="4" name="Picture 3" descr="C:\Documents and Settings\csinger\Local Settings\Temporary Internet Files\Content.IE5\7FNUACTV\MCj04418700000[1].wmf"/>
          <p:cNvPicPr>
            <a:picLocks noChangeAspect="1" noChangeArrowheads="1"/>
          </p:cNvPicPr>
          <p:nvPr/>
        </p:nvPicPr>
        <p:blipFill>
          <a:blip r:embed="rId2" cstate="print"/>
          <a:srcRect/>
          <a:stretch>
            <a:fillRect/>
          </a:stretch>
        </p:blipFill>
        <p:spPr bwMode="auto">
          <a:xfrm>
            <a:off x="6019800" y="3733800"/>
            <a:ext cx="2743200" cy="2743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81000" y="609600"/>
            <a:ext cx="8382000" cy="664797"/>
          </a:xfrm>
        </p:spPr>
        <p:txBody>
          <a:bodyPr/>
          <a:lstStyle/>
          <a:p>
            <a:pPr eaLnBrk="1" fontAlgn="auto" hangingPunct="1">
              <a:spcAft>
                <a:spcPts val="0"/>
              </a:spcAft>
              <a:defRPr/>
            </a:pPr>
            <a:r>
              <a:rPr lang="en-US" dirty="0" smtClean="0"/>
              <a:t>Root Cause Analysis</a:t>
            </a:r>
          </a:p>
        </p:txBody>
      </p:sp>
      <p:sp>
        <p:nvSpPr>
          <p:cNvPr id="57347" name="Line 3"/>
          <p:cNvSpPr>
            <a:spLocks noChangeShapeType="1"/>
          </p:cNvSpPr>
          <p:nvPr/>
        </p:nvSpPr>
        <p:spPr bwMode="auto">
          <a:xfrm>
            <a:off x="1143000" y="4343400"/>
            <a:ext cx="6629400" cy="0"/>
          </a:xfrm>
          <a:prstGeom prst="line">
            <a:avLst/>
          </a:prstGeom>
          <a:noFill/>
          <a:ln w="28575">
            <a:solidFill>
              <a:schemeClr val="tx1">
                <a:lumMod val="10000"/>
              </a:schemeClr>
            </a:solidFill>
            <a:round/>
            <a:headEnd/>
            <a:tailEnd/>
          </a:ln>
        </p:spPr>
        <p:txBody>
          <a:bodyPr wrap="none"/>
          <a:lstStyle/>
          <a:p>
            <a:endParaRPr lang="en-US"/>
          </a:p>
        </p:txBody>
      </p:sp>
      <p:grpSp>
        <p:nvGrpSpPr>
          <p:cNvPr id="2" name="Group 5"/>
          <p:cNvGrpSpPr>
            <a:grpSpLocks/>
          </p:cNvGrpSpPr>
          <p:nvPr/>
        </p:nvGrpSpPr>
        <p:grpSpPr bwMode="auto">
          <a:xfrm>
            <a:off x="3352800" y="2590800"/>
            <a:ext cx="2057400" cy="1752600"/>
            <a:chOff x="2112" y="1632"/>
            <a:chExt cx="1296" cy="1104"/>
          </a:xfrm>
        </p:grpSpPr>
        <p:sp>
          <p:nvSpPr>
            <p:cNvPr id="57367" name="Line 6"/>
            <p:cNvSpPr>
              <a:spLocks noChangeShapeType="1"/>
            </p:cNvSpPr>
            <p:nvPr/>
          </p:nvSpPr>
          <p:spPr bwMode="auto">
            <a:xfrm flipH="1" flipV="1">
              <a:off x="2544" y="1872"/>
              <a:ext cx="864" cy="864"/>
            </a:xfrm>
            <a:prstGeom prst="line">
              <a:avLst/>
            </a:prstGeom>
            <a:noFill/>
            <a:ln w="28575">
              <a:solidFill>
                <a:schemeClr val="tx1">
                  <a:lumMod val="10000"/>
                </a:schemeClr>
              </a:solidFill>
              <a:round/>
              <a:headEnd/>
              <a:tailEnd/>
            </a:ln>
          </p:spPr>
          <p:txBody>
            <a:bodyPr wrap="none"/>
            <a:lstStyle/>
            <a:p>
              <a:endParaRPr lang="en-US">
                <a:solidFill>
                  <a:schemeClr val="tx1">
                    <a:lumMod val="10000"/>
                  </a:schemeClr>
                </a:solidFill>
              </a:endParaRPr>
            </a:p>
          </p:txBody>
        </p:sp>
        <p:sp>
          <p:nvSpPr>
            <p:cNvPr id="57368" name="Text Box 7"/>
            <p:cNvSpPr txBox="1">
              <a:spLocks noChangeArrowheads="1"/>
            </p:cNvSpPr>
            <p:nvPr/>
          </p:nvSpPr>
          <p:spPr bwMode="auto">
            <a:xfrm>
              <a:off x="2112" y="1632"/>
              <a:ext cx="1200" cy="233"/>
            </a:xfrm>
            <a:prstGeom prst="rect">
              <a:avLst/>
            </a:prstGeom>
            <a:noFill/>
            <a:ln w="9525">
              <a:noFill/>
              <a:miter lim="800000"/>
              <a:headEnd/>
              <a:tailEnd/>
            </a:ln>
          </p:spPr>
          <p:txBody>
            <a:bodyPr>
              <a:spAutoFit/>
            </a:bodyPr>
            <a:lstStyle/>
            <a:p>
              <a:pPr eaLnBrk="0" hangingPunct="0">
                <a:spcBef>
                  <a:spcPct val="50000"/>
                </a:spcBef>
              </a:pPr>
              <a:r>
                <a:rPr lang="en-US">
                  <a:solidFill>
                    <a:schemeClr val="tx1">
                      <a:lumMod val="10000"/>
                    </a:schemeClr>
                  </a:solidFill>
                </a:rPr>
                <a:t>Surgical</a:t>
              </a:r>
            </a:p>
          </p:txBody>
        </p:sp>
      </p:grpSp>
      <p:grpSp>
        <p:nvGrpSpPr>
          <p:cNvPr id="3" name="Group 8"/>
          <p:cNvGrpSpPr>
            <a:grpSpLocks/>
          </p:cNvGrpSpPr>
          <p:nvPr/>
        </p:nvGrpSpPr>
        <p:grpSpPr bwMode="auto">
          <a:xfrm>
            <a:off x="990600" y="2590800"/>
            <a:ext cx="1981200" cy="1752600"/>
            <a:chOff x="624" y="1632"/>
            <a:chExt cx="1248" cy="1104"/>
          </a:xfrm>
        </p:grpSpPr>
        <p:sp>
          <p:nvSpPr>
            <p:cNvPr id="57365" name="Line 9"/>
            <p:cNvSpPr>
              <a:spLocks noChangeShapeType="1"/>
            </p:cNvSpPr>
            <p:nvPr/>
          </p:nvSpPr>
          <p:spPr bwMode="auto">
            <a:xfrm flipH="1" flipV="1">
              <a:off x="1008" y="1872"/>
              <a:ext cx="864" cy="864"/>
            </a:xfrm>
            <a:prstGeom prst="line">
              <a:avLst/>
            </a:prstGeom>
            <a:noFill/>
            <a:ln w="28575">
              <a:solidFill>
                <a:schemeClr val="tx1">
                  <a:lumMod val="10000"/>
                </a:schemeClr>
              </a:solidFill>
              <a:round/>
              <a:headEnd/>
              <a:tailEnd/>
            </a:ln>
          </p:spPr>
          <p:txBody>
            <a:bodyPr wrap="none"/>
            <a:lstStyle/>
            <a:p>
              <a:endParaRPr lang="en-US"/>
            </a:p>
          </p:txBody>
        </p:sp>
        <p:sp>
          <p:nvSpPr>
            <p:cNvPr id="57366" name="Text Box 10"/>
            <p:cNvSpPr txBox="1">
              <a:spLocks noChangeArrowheads="1"/>
            </p:cNvSpPr>
            <p:nvPr/>
          </p:nvSpPr>
          <p:spPr bwMode="auto">
            <a:xfrm>
              <a:off x="624" y="1632"/>
              <a:ext cx="864" cy="233"/>
            </a:xfrm>
            <a:prstGeom prst="rect">
              <a:avLst/>
            </a:prstGeom>
            <a:noFill/>
            <a:ln w="9525">
              <a:noFill/>
              <a:miter lim="800000"/>
              <a:headEnd/>
              <a:tailEnd/>
            </a:ln>
          </p:spPr>
          <p:txBody>
            <a:bodyPr>
              <a:spAutoFit/>
            </a:bodyPr>
            <a:lstStyle/>
            <a:p>
              <a:pPr eaLnBrk="0" hangingPunct="0">
                <a:spcBef>
                  <a:spcPct val="50000"/>
                </a:spcBef>
              </a:pPr>
              <a:r>
                <a:rPr lang="en-US" dirty="0">
                  <a:solidFill>
                    <a:schemeClr val="tx1">
                      <a:lumMod val="10000"/>
                    </a:schemeClr>
                  </a:solidFill>
                </a:rPr>
                <a:t>Medical</a:t>
              </a:r>
            </a:p>
          </p:txBody>
        </p:sp>
      </p:grpSp>
      <p:grpSp>
        <p:nvGrpSpPr>
          <p:cNvPr id="4" name="Group 11"/>
          <p:cNvGrpSpPr>
            <a:grpSpLocks/>
          </p:cNvGrpSpPr>
          <p:nvPr/>
        </p:nvGrpSpPr>
        <p:grpSpPr bwMode="auto">
          <a:xfrm>
            <a:off x="5486400" y="4343401"/>
            <a:ext cx="2286000" cy="1741488"/>
            <a:chOff x="3600" y="2736"/>
            <a:chExt cx="1296" cy="1097"/>
          </a:xfrm>
        </p:grpSpPr>
        <p:sp>
          <p:nvSpPr>
            <p:cNvPr id="57363" name="Line 12"/>
            <p:cNvSpPr>
              <a:spLocks noChangeShapeType="1"/>
            </p:cNvSpPr>
            <p:nvPr/>
          </p:nvSpPr>
          <p:spPr bwMode="auto">
            <a:xfrm flipH="1">
              <a:off x="4032" y="2736"/>
              <a:ext cx="864" cy="864"/>
            </a:xfrm>
            <a:prstGeom prst="line">
              <a:avLst/>
            </a:prstGeom>
            <a:noFill/>
            <a:ln w="28575">
              <a:solidFill>
                <a:schemeClr val="tx1">
                  <a:lumMod val="10000"/>
                </a:schemeClr>
              </a:solidFill>
              <a:round/>
              <a:headEnd/>
              <a:tailEnd/>
            </a:ln>
          </p:spPr>
          <p:txBody>
            <a:bodyPr wrap="none"/>
            <a:lstStyle/>
            <a:p>
              <a:endParaRPr lang="en-US">
                <a:solidFill>
                  <a:schemeClr val="tx1">
                    <a:lumMod val="10000"/>
                  </a:schemeClr>
                </a:solidFill>
              </a:endParaRPr>
            </a:p>
          </p:txBody>
        </p:sp>
        <p:sp>
          <p:nvSpPr>
            <p:cNvPr id="57364" name="Text Box 13"/>
            <p:cNvSpPr txBox="1">
              <a:spLocks noChangeArrowheads="1"/>
            </p:cNvSpPr>
            <p:nvPr/>
          </p:nvSpPr>
          <p:spPr bwMode="auto">
            <a:xfrm>
              <a:off x="3600" y="3600"/>
              <a:ext cx="960" cy="233"/>
            </a:xfrm>
            <a:prstGeom prst="rect">
              <a:avLst/>
            </a:prstGeom>
            <a:noFill/>
            <a:ln w="9525">
              <a:noFill/>
              <a:miter lim="800000"/>
              <a:headEnd/>
              <a:tailEnd/>
            </a:ln>
          </p:spPr>
          <p:txBody>
            <a:bodyPr>
              <a:spAutoFit/>
            </a:bodyPr>
            <a:lstStyle/>
            <a:p>
              <a:pPr eaLnBrk="0" hangingPunct="0">
                <a:spcBef>
                  <a:spcPct val="50000"/>
                </a:spcBef>
              </a:pPr>
              <a:r>
                <a:rPr lang="en-US" dirty="0">
                  <a:solidFill>
                    <a:schemeClr val="tx1">
                      <a:lumMod val="10000"/>
                    </a:schemeClr>
                  </a:solidFill>
                </a:rPr>
                <a:t>Education</a:t>
              </a:r>
            </a:p>
          </p:txBody>
        </p:sp>
      </p:grpSp>
      <p:grpSp>
        <p:nvGrpSpPr>
          <p:cNvPr id="5" name="Group 14"/>
          <p:cNvGrpSpPr>
            <a:grpSpLocks/>
          </p:cNvGrpSpPr>
          <p:nvPr/>
        </p:nvGrpSpPr>
        <p:grpSpPr bwMode="auto">
          <a:xfrm>
            <a:off x="3200400" y="4343401"/>
            <a:ext cx="2209800" cy="1741488"/>
            <a:chOff x="2016" y="2736"/>
            <a:chExt cx="1392" cy="1097"/>
          </a:xfrm>
        </p:grpSpPr>
        <p:sp>
          <p:nvSpPr>
            <p:cNvPr id="57361" name="Line 15"/>
            <p:cNvSpPr>
              <a:spLocks noChangeShapeType="1"/>
            </p:cNvSpPr>
            <p:nvPr/>
          </p:nvSpPr>
          <p:spPr bwMode="auto">
            <a:xfrm flipH="1">
              <a:off x="2544" y="2736"/>
              <a:ext cx="864" cy="864"/>
            </a:xfrm>
            <a:prstGeom prst="line">
              <a:avLst/>
            </a:prstGeom>
            <a:noFill/>
            <a:ln w="28575">
              <a:solidFill>
                <a:schemeClr val="tx1">
                  <a:lumMod val="10000"/>
                </a:schemeClr>
              </a:solidFill>
              <a:round/>
              <a:headEnd/>
              <a:tailEnd/>
            </a:ln>
          </p:spPr>
          <p:txBody>
            <a:bodyPr wrap="none"/>
            <a:lstStyle/>
            <a:p>
              <a:endParaRPr lang="en-US">
                <a:solidFill>
                  <a:schemeClr val="tx1">
                    <a:lumMod val="10000"/>
                  </a:schemeClr>
                </a:solidFill>
              </a:endParaRPr>
            </a:p>
          </p:txBody>
        </p:sp>
        <p:sp>
          <p:nvSpPr>
            <p:cNvPr id="57362" name="Text Box 16"/>
            <p:cNvSpPr txBox="1">
              <a:spLocks noChangeArrowheads="1"/>
            </p:cNvSpPr>
            <p:nvPr/>
          </p:nvSpPr>
          <p:spPr bwMode="auto">
            <a:xfrm>
              <a:off x="2016" y="3600"/>
              <a:ext cx="1248" cy="233"/>
            </a:xfrm>
            <a:prstGeom prst="rect">
              <a:avLst/>
            </a:prstGeom>
            <a:noFill/>
            <a:ln w="9525">
              <a:noFill/>
              <a:miter lim="800000"/>
              <a:headEnd/>
              <a:tailEnd/>
            </a:ln>
          </p:spPr>
          <p:txBody>
            <a:bodyPr>
              <a:spAutoFit/>
            </a:bodyPr>
            <a:lstStyle/>
            <a:p>
              <a:pPr eaLnBrk="0" hangingPunct="0">
                <a:spcBef>
                  <a:spcPct val="50000"/>
                </a:spcBef>
              </a:pPr>
              <a:r>
                <a:rPr lang="en-US" dirty="0">
                  <a:solidFill>
                    <a:schemeClr val="tx1">
                      <a:lumMod val="10000"/>
                    </a:schemeClr>
                  </a:solidFill>
                </a:rPr>
                <a:t>Staff-Related</a:t>
              </a:r>
            </a:p>
          </p:txBody>
        </p:sp>
      </p:grpSp>
      <p:grpSp>
        <p:nvGrpSpPr>
          <p:cNvPr id="6" name="Group 17"/>
          <p:cNvGrpSpPr>
            <a:grpSpLocks/>
          </p:cNvGrpSpPr>
          <p:nvPr/>
        </p:nvGrpSpPr>
        <p:grpSpPr bwMode="auto">
          <a:xfrm>
            <a:off x="914400" y="4343400"/>
            <a:ext cx="2057400" cy="1750405"/>
            <a:chOff x="720" y="2736"/>
            <a:chExt cx="1152" cy="1095"/>
          </a:xfrm>
        </p:grpSpPr>
        <p:sp>
          <p:nvSpPr>
            <p:cNvPr id="57359" name="Line 18"/>
            <p:cNvSpPr>
              <a:spLocks noChangeShapeType="1"/>
            </p:cNvSpPr>
            <p:nvPr/>
          </p:nvSpPr>
          <p:spPr bwMode="auto">
            <a:xfrm flipH="1">
              <a:off x="1008" y="2736"/>
              <a:ext cx="864" cy="864"/>
            </a:xfrm>
            <a:prstGeom prst="line">
              <a:avLst/>
            </a:prstGeom>
            <a:noFill/>
            <a:ln w="28575">
              <a:solidFill>
                <a:schemeClr val="tx1">
                  <a:lumMod val="10000"/>
                </a:schemeClr>
              </a:solidFill>
              <a:round/>
              <a:headEnd/>
              <a:tailEnd/>
            </a:ln>
          </p:spPr>
          <p:txBody>
            <a:bodyPr wrap="none"/>
            <a:lstStyle/>
            <a:p>
              <a:endParaRPr lang="en-US">
                <a:solidFill>
                  <a:schemeClr val="tx1">
                    <a:lumMod val="10000"/>
                  </a:schemeClr>
                </a:solidFill>
              </a:endParaRPr>
            </a:p>
          </p:txBody>
        </p:sp>
        <p:sp>
          <p:nvSpPr>
            <p:cNvPr id="57360" name="Text Box 19"/>
            <p:cNvSpPr txBox="1">
              <a:spLocks noChangeArrowheads="1"/>
            </p:cNvSpPr>
            <p:nvPr/>
          </p:nvSpPr>
          <p:spPr bwMode="auto">
            <a:xfrm>
              <a:off x="720" y="3600"/>
              <a:ext cx="672" cy="231"/>
            </a:xfrm>
            <a:prstGeom prst="rect">
              <a:avLst/>
            </a:prstGeom>
            <a:noFill/>
            <a:ln w="9525">
              <a:noFill/>
              <a:miter lim="800000"/>
              <a:headEnd/>
              <a:tailEnd/>
            </a:ln>
          </p:spPr>
          <p:txBody>
            <a:bodyPr>
              <a:spAutoFit/>
            </a:bodyPr>
            <a:lstStyle/>
            <a:p>
              <a:pPr eaLnBrk="0" hangingPunct="0">
                <a:spcBef>
                  <a:spcPct val="50000"/>
                </a:spcBef>
              </a:pPr>
              <a:r>
                <a:rPr lang="en-US">
                  <a:solidFill>
                    <a:schemeClr val="tx1">
                      <a:lumMod val="10000"/>
                    </a:schemeClr>
                  </a:solidFill>
                </a:rPr>
                <a:t>Patient</a:t>
              </a:r>
            </a:p>
          </p:txBody>
        </p:sp>
      </p:grpSp>
      <p:grpSp>
        <p:nvGrpSpPr>
          <p:cNvPr id="7" name="Group 20"/>
          <p:cNvGrpSpPr>
            <a:grpSpLocks/>
          </p:cNvGrpSpPr>
          <p:nvPr/>
        </p:nvGrpSpPr>
        <p:grpSpPr bwMode="auto">
          <a:xfrm>
            <a:off x="5867400" y="2590800"/>
            <a:ext cx="1905000" cy="1752600"/>
            <a:chOff x="3696" y="1632"/>
            <a:chExt cx="1200" cy="1104"/>
          </a:xfrm>
        </p:grpSpPr>
        <p:sp>
          <p:nvSpPr>
            <p:cNvPr id="57357" name="Line 21"/>
            <p:cNvSpPr>
              <a:spLocks noChangeShapeType="1"/>
            </p:cNvSpPr>
            <p:nvPr/>
          </p:nvSpPr>
          <p:spPr bwMode="auto">
            <a:xfrm flipH="1" flipV="1">
              <a:off x="4032" y="1872"/>
              <a:ext cx="864" cy="864"/>
            </a:xfrm>
            <a:prstGeom prst="line">
              <a:avLst/>
            </a:prstGeom>
            <a:noFill/>
            <a:ln w="28575">
              <a:solidFill>
                <a:schemeClr val="tx1">
                  <a:lumMod val="10000"/>
                </a:schemeClr>
              </a:solidFill>
              <a:round/>
              <a:headEnd/>
              <a:tailEnd/>
            </a:ln>
          </p:spPr>
          <p:txBody>
            <a:bodyPr wrap="none"/>
            <a:lstStyle/>
            <a:p>
              <a:endParaRPr lang="en-US">
                <a:solidFill>
                  <a:schemeClr val="tx1">
                    <a:lumMod val="10000"/>
                  </a:schemeClr>
                </a:solidFill>
              </a:endParaRPr>
            </a:p>
          </p:txBody>
        </p:sp>
        <p:sp>
          <p:nvSpPr>
            <p:cNvPr id="57358" name="Text Box 22"/>
            <p:cNvSpPr txBox="1">
              <a:spLocks noChangeArrowheads="1"/>
            </p:cNvSpPr>
            <p:nvPr/>
          </p:nvSpPr>
          <p:spPr bwMode="auto">
            <a:xfrm>
              <a:off x="3696" y="1632"/>
              <a:ext cx="1008" cy="233"/>
            </a:xfrm>
            <a:prstGeom prst="rect">
              <a:avLst/>
            </a:prstGeom>
            <a:noFill/>
            <a:ln w="9525">
              <a:noFill/>
              <a:miter lim="800000"/>
              <a:headEnd/>
              <a:tailEnd/>
            </a:ln>
          </p:spPr>
          <p:txBody>
            <a:bodyPr>
              <a:spAutoFit/>
            </a:bodyPr>
            <a:lstStyle/>
            <a:p>
              <a:pPr eaLnBrk="0" hangingPunct="0">
                <a:spcBef>
                  <a:spcPct val="50000"/>
                </a:spcBef>
              </a:pPr>
              <a:r>
                <a:rPr lang="en-US">
                  <a:solidFill>
                    <a:schemeClr val="tx1">
                      <a:lumMod val="10000"/>
                    </a:schemeClr>
                  </a:solidFill>
                </a:rPr>
                <a:t>Technical</a:t>
              </a:r>
            </a:p>
          </p:txBody>
        </p:sp>
      </p:grpSp>
      <p:sp>
        <p:nvSpPr>
          <p:cNvPr id="57354" name="Text Box 23"/>
          <p:cNvSpPr txBox="1">
            <a:spLocks noChangeArrowheads="1"/>
          </p:cNvSpPr>
          <p:nvPr/>
        </p:nvSpPr>
        <p:spPr bwMode="auto">
          <a:xfrm>
            <a:off x="304800" y="4419600"/>
            <a:ext cx="1828800" cy="457200"/>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57355" name="TextBox 24"/>
          <p:cNvSpPr txBox="1">
            <a:spLocks noChangeArrowheads="1"/>
          </p:cNvSpPr>
          <p:nvPr/>
        </p:nvSpPr>
        <p:spPr bwMode="auto">
          <a:xfrm>
            <a:off x="7924800" y="4038600"/>
            <a:ext cx="1066800" cy="646113"/>
          </a:xfrm>
          <a:prstGeom prst="rect">
            <a:avLst/>
          </a:prstGeom>
          <a:noFill/>
          <a:ln w="9525">
            <a:noFill/>
            <a:miter lim="800000"/>
            <a:headEnd/>
            <a:tailEnd/>
          </a:ln>
        </p:spPr>
        <p:txBody>
          <a:bodyPr>
            <a:spAutoFit/>
          </a:bodyPr>
          <a:lstStyle/>
          <a:p>
            <a:pPr eaLnBrk="0" hangingPunct="0"/>
            <a:r>
              <a:rPr lang="en-US" dirty="0">
                <a:solidFill>
                  <a:schemeClr val="tx1">
                    <a:lumMod val="10000"/>
                  </a:schemeClr>
                </a:solidFill>
              </a:rPr>
              <a:t>Desired Goal</a:t>
            </a:r>
          </a:p>
        </p:txBody>
      </p:sp>
      <p:sp>
        <p:nvSpPr>
          <p:cNvPr id="57356" name="TextBox 25"/>
          <p:cNvSpPr txBox="1">
            <a:spLocks noChangeArrowheads="1"/>
          </p:cNvSpPr>
          <p:nvPr/>
        </p:nvSpPr>
        <p:spPr bwMode="auto">
          <a:xfrm>
            <a:off x="0" y="4114800"/>
            <a:ext cx="1143000" cy="369888"/>
          </a:xfrm>
          <a:prstGeom prst="rect">
            <a:avLst/>
          </a:prstGeom>
          <a:noFill/>
          <a:ln w="9525">
            <a:noFill/>
            <a:miter lim="800000"/>
            <a:headEnd/>
            <a:tailEnd/>
          </a:ln>
        </p:spPr>
        <p:txBody>
          <a:bodyPr>
            <a:spAutoFit/>
          </a:bodyPr>
          <a:lstStyle/>
          <a:p>
            <a:pPr eaLnBrk="0" hangingPunct="0"/>
            <a:r>
              <a:rPr lang="en-US" dirty="0">
                <a:solidFill>
                  <a:schemeClr val="tx1">
                    <a:lumMod val="10000"/>
                  </a:schemeClr>
                </a:solidFill>
              </a:rPr>
              <a:t>Baseline</a:t>
            </a:r>
          </a:p>
        </p:txBody>
      </p:sp>
    </p:spTree>
    <p:custDataLst>
      <p:tags r:id="rId1"/>
    </p:custDataLst>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57200" y="304800"/>
            <a:ext cx="8534400" cy="6248400"/>
          </a:xfrm>
          <a:prstGeom prst="rect">
            <a:avLst/>
          </a:prstGeom>
          <a:solidFill>
            <a:srgbClr val="EAEAEA"/>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Trebuchet MS" pitchFamily="34" charset="0"/>
            </a:endParaRPr>
          </a:p>
        </p:txBody>
      </p:sp>
      <p:graphicFrame>
        <p:nvGraphicFramePr>
          <p:cNvPr id="1026" name="Object 4"/>
          <p:cNvGraphicFramePr>
            <a:graphicFrameLocks noChangeAspect="1"/>
          </p:cNvGraphicFramePr>
          <p:nvPr/>
        </p:nvGraphicFramePr>
        <p:xfrm>
          <a:off x="609600" y="304800"/>
          <a:ext cx="9144000" cy="6157913"/>
        </p:xfrm>
        <a:graphic>
          <a:graphicData uri="http://schemas.openxmlformats.org/presentationml/2006/ole">
            <p:oleObj spid="_x0000_s1026" name="Worksheet" r:id="rId3" imgW="10382326" imgH="6991388" progId="Excel.Sheet.8">
              <p:embed/>
            </p:oleObj>
          </a:graphicData>
        </a:graphic>
      </p:graphicFrame>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543800" cy="664797"/>
          </a:xfrm>
        </p:spPr>
        <p:txBody>
          <a:bodyPr/>
          <a:lstStyle/>
          <a:p>
            <a:r>
              <a:rPr lang="en-US" dirty="0" smtClean="0"/>
              <a:t>5 Whys</a:t>
            </a:r>
            <a:endParaRPr lang="en-US" dirty="0"/>
          </a:p>
        </p:txBody>
      </p:sp>
      <p:sp>
        <p:nvSpPr>
          <p:cNvPr id="3" name="Content Placeholder 2"/>
          <p:cNvSpPr>
            <a:spLocks noGrp="1"/>
          </p:cNvSpPr>
          <p:nvPr>
            <p:ph idx="1"/>
          </p:nvPr>
        </p:nvSpPr>
        <p:spPr>
          <a:xfrm>
            <a:off x="381000" y="2133600"/>
            <a:ext cx="8382000" cy="2936188"/>
          </a:xfrm>
        </p:spPr>
        <p:txBody>
          <a:bodyPr/>
          <a:lstStyle/>
          <a:p>
            <a:r>
              <a:rPr lang="en-US" sz="3600" dirty="0" smtClean="0">
                <a:solidFill>
                  <a:srgbClr val="0070C0"/>
                </a:solidFill>
              </a:rPr>
              <a:t>Why</a:t>
            </a:r>
            <a:r>
              <a:rPr lang="en-US" sz="3600" dirty="0" smtClean="0"/>
              <a:t> did this occur?</a:t>
            </a:r>
          </a:p>
          <a:p>
            <a:r>
              <a:rPr lang="en-US" sz="3600" dirty="0" smtClean="0"/>
              <a:t>But </a:t>
            </a:r>
            <a:r>
              <a:rPr lang="en-US" sz="3600" dirty="0" smtClean="0">
                <a:solidFill>
                  <a:srgbClr val="0070C0"/>
                </a:solidFill>
              </a:rPr>
              <a:t>why</a:t>
            </a:r>
            <a:r>
              <a:rPr lang="en-US" sz="3600" dirty="0" smtClean="0"/>
              <a:t> did that occur?</a:t>
            </a:r>
          </a:p>
          <a:p>
            <a:r>
              <a:rPr lang="en-US" sz="3600" dirty="0" smtClean="0"/>
              <a:t>So </a:t>
            </a:r>
            <a:r>
              <a:rPr lang="en-US" sz="3600" dirty="0" smtClean="0">
                <a:solidFill>
                  <a:srgbClr val="0070C0"/>
                </a:solidFill>
              </a:rPr>
              <a:t>why</a:t>
            </a:r>
            <a:r>
              <a:rPr lang="en-US" sz="3600" dirty="0" smtClean="0"/>
              <a:t> did that occur?</a:t>
            </a:r>
          </a:p>
          <a:p>
            <a:r>
              <a:rPr lang="en-US" sz="3600" dirty="0" smtClean="0"/>
              <a:t>And then </a:t>
            </a:r>
            <a:r>
              <a:rPr lang="en-US" sz="3600" dirty="0" smtClean="0">
                <a:solidFill>
                  <a:srgbClr val="0070C0"/>
                </a:solidFill>
              </a:rPr>
              <a:t>why</a:t>
            </a:r>
            <a:r>
              <a:rPr lang="en-US" sz="3600" dirty="0" smtClean="0"/>
              <a:t> did that occur?</a:t>
            </a:r>
          </a:p>
          <a:p>
            <a:r>
              <a:rPr lang="en-US" sz="3600" dirty="0" smtClean="0"/>
              <a:t>OK, so then </a:t>
            </a:r>
            <a:r>
              <a:rPr lang="en-US" sz="3600" dirty="0" smtClean="0">
                <a:solidFill>
                  <a:srgbClr val="0070C0"/>
                </a:solidFill>
              </a:rPr>
              <a:t>why</a:t>
            </a:r>
            <a:r>
              <a:rPr lang="en-US" sz="3600" dirty="0" smtClean="0"/>
              <a:t> did that occur?</a:t>
            </a:r>
            <a:endParaRPr lang="en-US" sz="3600" dirty="0"/>
          </a:p>
        </p:txBody>
      </p:sp>
      <p:pic>
        <p:nvPicPr>
          <p:cNvPr id="78850" name="Picture 2" descr="http://www.qla.com.au/images/graphics/icon-5why.gif"/>
          <p:cNvPicPr>
            <a:picLocks noChangeAspect="1" noChangeArrowheads="1"/>
          </p:cNvPicPr>
          <p:nvPr/>
        </p:nvPicPr>
        <p:blipFill>
          <a:blip r:embed="rId2" cstate="print"/>
          <a:srcRect l="3125" t="2641" b="2289"/>
          <a:stretch>
            <a:fillRect/>
          </a:stretch>
        </p:blipFill>
        <p:spPr bwMode="auto">
          <a:xfrm>
            <a:off x="5791200" y="685800"/>
            <a:ext cx="2362200" cy="2743200"/>
          </a:xfrm>
          <a:prstGeom prst="rect">
            <a:avLst/>
          </a:prstGeom>
          <a:noFill/>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153400" cy="664797"/>
          </a:xfrm>
        </p:spPr>
        <p:txBody>
          <a:bodyPr/>
          <a:lstStyle/>
          <a:p>
            <a:r>
              <a:rPr lang="en-US" dirty="0" smtClean="0"/>
              <a:t>What are the barriers?</a:t>
            </a:r>
            <a:endParaRPr lang="en-US" dirty="0"/>
          </a:p>
        </p:txBody>
      </p:sp>
      <p:sp>
        <p:nvSpPr>
          <p:cNvPr id="3" name="Content Placeholder 2"/>
          <p:cNvSpPr>
            <a:spLocks noGrp="1"/>
          </p:cNvSpPr>
          <p:nvPr>
            <p:ph idx="1"/>
          </p:nvPr>
        </p:nvSpPr>
        <p:spPr>
          <a:xfrm>
            <a:off x="381000" y="1676400"/>
            <a:ext cx="3505200" cy="3962400"/>
          </a:xfrm>
        </p:spPr>
        <p:txBody>
          <a:bodyPr/>
          <a:lstStyle/>
          <a:p>
            <a:r>
              <a:rPr lang="en-US" dirty="0" smtClean="0"/>
              <a:t>What are the barriers to overcoming these root causes?</a:t>
            </a:r>
          </a:p>
          <a:p>
            <a:r>
              <a:rPr lang="en-US" dirty="0" smtClean="0"/>
              <a:t>What barriers are within your control and what are not?</a:t>
            </a:r>
            <a:endParaRPr lang="en-US" dirty="0"/>
          </a:p>
        </p:txBody>
      </p:sp>
      <p:pic>
        <p:nvPicPr>
          <p:cNvPr id="52226" name="Picture 2" descr="Overcoming Barriers"/>
          <p:cNvPicPr>
            <a:picLocks noChangeAspect="1" noChangeArrowheads="1"/>
          </p:cNvPicPr>
          <p:nvPr/>
        </p:nvPicPr>
        <p:blipFill>
          <a:blip r:embed="rId2" cstate="print"/>
          <a:srcRect/>
          <a:stretch>
            <a:fillRect/>
          </a:stretch>
        </p:blipFill>
        <p:spPr bwMode="auto">
          <a:xfrm>
            <a:off x="3810000" y="3352800"/>
            <a:ext cx="5124450" cy="2861809"/>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2000" cy="664797"/>
          </a:xfrm>
        </p:spPr>
        <p:txBody>
          <a:bodyPr/>
          <a:lstStyle/>
          <a:p>
            <a:r>
              <a:rPr lang="en-US" dirty="0" smtClean="0"/>
              <a:t>What are our root causes?</a:t>
            </a:r>
            <a:endParaRPr lang="en-US" dirty="0"/>
          </a:p>
        </p:txBody>
      </p:sp>
      <p:sp>
        <p:nvSpPr>
          <p:cNvPr id="3" name="Content Placeholder 2"/>
          <p:cNvSpPr>
            <a:spLocks noGrp="1"/>
          </p:cNvSpPr>
          <p:nvPr>
            <p:ph idx="1"/>
          </p:nvPr>
        </p:nvSpPr>
        <p:spPr>
          <a:xfrm>
            <a:off x="381000" y="1905000"/>
            <a:ext cx="8382000" cy="2856167"/>
          </a:xfrm>
        </p:spPr>
        <p:txBody>
          <a:bodyPr/>
          <a:lstStyle/>
          <a:p>
            <a:r>
              <a:rPr lang="en-US" dirty="0" smtClean="0"/>
              <a:t>Problem:  35% of patients have catheters for more than 90 days</a:t>
            </a:r>
          </a:p>
          <a:p>
            <a:r>
              <a:rPr lang="en-US" dirty="0" smtClean="0"/>
              <a:t>Goal:  Decrease 90 day catheter rate to 25% in 6 months</a:t>
            </a:r>
          </a:p>
          <a:p>
            <a:r>
              <a:rPr lang="en-US" dirty="0" smtClean="0"/>
              <a:t>Root cause(s):  Difficulty in getting new accesses placed</a:t>
            </a:r>
            <a:endParaRPr lang="en-US" dirty="0"/>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82000" cy="664797"/>
          </a:xfrm>
        </p:spPr>
        <p:txBody>
          <a:bodyPr/>
          <a:lstStyle/>
          <a:p>
            <a:r>
              <a:rPr lang="en-US" dirty="0" smtClean="0"/>
              <a:t>Developing your QAPI Plan</a:t>
            </a:r>
            <a:endParaRPr lang="en-US" dirty="0"/>
          </a:p>
        </p:txBody>
      </p:sp>
      <p:sp>
        <p:nvSpPr>
          <p:cNvPr id="3" name="Content Placeholder 2"/>
          <p:cNvSpPr>
            <a:spLocks noGrp="1"/>
          </p:cNvSpPr>
          <p:nvPr>
            <p:ph idx="1"/>
          </p:nvPr>
        </p:nvSpPr>
        <p:spPr>
          <a:xfrm>
            <a:off x="381000" y="1600201"/>
            <a:ext cx="8382000" cy="5022914"/>
          </a:xfrm>
        </p:spPr>
        <p:txBody>
          <a:bodyPr/>
          <a:lstStyle/>
          <a:p>
            <a:r>
              <a:rPr lang="en-US" dirty="0" smtClean="0"/>
              <a:t>Identify strategies</a:t>
            </a:r>
          </a:p>
          <a:p>
            <a:r>
              <a:rPr lang="en-US" dirty="0" smtClean="0"/>
              <a:t>All team members need to have a role</a:t>
            </a:r>
          </a:p>
          <a:p>
            <a:r>
              <a:rPr lang="en-US" dirty="0" smtClean="0"/>
              <a:t>Someone needs to be accountable and in charge</a:t>
            </a:r>
          </a:p>
          <a:p>
            <a:r>
              <a:rPr lang="en-US" dirty="0" smtClean="0"/>
              <a:t>Tasks need to be assigned and dates set to re-evaluate</a:t>
            </a:r>
          </a:p>
          <a:p>
            <a:r>
              <a:rPr lang="en-US" dirty="0" smtClean="0"/>
              <a:t>Plan needs to be dynamic – needs to be reviewed at least monthly</a:t>
            </a:r>
          </a:p>
          <a:p>
            <a:pPr>
              <a:buNone/>
            </a:pPr>
            <a:endParaRPr lang="en-US" dirty="0" smtClean="0"/>
          </a:p>
          <a:p>
            <a:pPr>
              <a:buNone/>
            </a:pPr>
            <a:endParaRPr lang="en-US"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dirty="0" smtClean="0"/>
              <a:t>Developing your QAPI Plan</a:t>
            </a:r>
          </a:p>
        </p:txBody>
      </p:sp>
      <p:graphicFrame>
        <p:nvGraphicFramePr>
          <p:cNvPr id="3" name="Diagram 2"/>
          <p:cNvGraphicFramePr/>
          <p:nvPr/>
        </p:nvGraphicFramePr>
        <p:xfrm>
          <a:off x="1143000" y="1371600"/>
          <a:ext cx="6934200" cy="5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52400" y="381000"/>
            <a:ext cx="8839200" cy="6096000"/>
          </a:xfrm>
          <a:prstGeom prst="rect">
            <a:avLst/>
          </a:prstGeom>
          <a:solidFill>
            <a:srgbClr val="EAEAEA"/>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Trebuchet MS" pitchFamily="34" charset="0"/>
            </a:endParaRPr>
          </a:p>
        </p:txBody>
      </p:sp>
      <p:graphicFrame>
        <p:nvGraphicFramePr>
          <p:cNvPr id="2050" name="Object 2"/>
          <p:cNvGraphicFramePr>
            <a:graphicFrameLocks noChangeAspect="1"/>
          </p:cNvGraphicFramePr>
          <p:nvPr/>
        </p:nvGraphicFramePr>
        <p:xfrm>
          <a:off x="200025" y="463550"/>
          <a:ext cx="8743950" cy="5930900"/>
        </p:xfrm>
        <a:graphic>
          <a:graphicData uri="http://schemas.openxmlformats.org/presentationml/2006/ole">
            <p:oleObj spid="_x0000_s2050" name="Document" r:id="rId3" imgW="8744243" imgH="5930326" progId="Word.Document.8">
              <p:embed/>
            </p:oleObj>
          </a:graphicData>
        </a:graphic>
      </p:graphicFrame>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235002" y="282627"/>
          <a:ext cx="8673996" cy="629274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1219200"/>
            <a:ext cx="8382000" cy="664797"/>
          </a:xfrm>
        </p:spPr>
        <p:txBody>
          <a:bodyPr/>
          <a:lstStyle/>
          <a:p>
            <a:pPr algn="ctr"/>
            <a:r>
              <a:rPr lang="en-US" dirty="0" smtClean="0"/>
              <a:t>Improving Through Change</a:t>
            </a:r>
            <a:endParaRPr lang="en-US" dirty="0"/>
          </a:p>
        </p:txBody>
      </p:sp>
      <p:sp>
        <p:nvSpPr>
          <p:cNvPr id="6" name="Text Placeholder 5"/>
          <p:cNvSpPr>
            <a:spLocks noGrp="1"/>
          </p:cNvSpPr>
          <p:nvPr>
            <p:ph type="body" sz="quarter" idx="10"/>
          </p:nvPr>
        </p:nvSpPr>
        <p:spPr>
          <a:xfrm>
            <a:off x="381000" y="1411552"/>
            <a:ext cx="8382000" cy="3354765"/>
          </a:xfrm>
        </p:spPr>
        <p:txBody>
          <a:bodyPr/>
          <a:lstStyle/>
          <a:p>
            <a:pPr>
              <a:buNone/>
            </a:pPr>
            <a:endParaRPr lang="en-US" dirty="0" smtClean="0"/>
          </a:p>
          <a:p>
            <a:pPr>
              <a:buNone/>
            </a:pPr>
            <a:endParaRPr lang="en-US" dirty="0" smtClean="0"/>
          </a:p>
          <a:p>
            <a:pPr algn="ctr">
              <a:buNone/>
            </a:pPr>
            <a:r>
              <a:rPr lang="en-US" sz="4400" dirty="0" smtClean="0"/>
              <a:t>REMEMBER:</a:t>
            </a:r>
          </a:p>
          <a:p>
            <a:pPr algn="ctr">
              <a:buNone/>
            </a:pPr>
            <a:r>
              <a:rPr lang="en-US" dirty="0" smtClean="0"/>
              <a:t>All improvement requires change</a:t>
            </a:r>
          </a:p>
          <a:p>
            <a:pPr algn="ctr">
              <a:buNone/>
            </a:pPr>
            <a:r>
              <a:rPr lang="en-US" dirty="0" smtClean="0"/>
              <a:t>BUT</a:t>
            </a:r>
          </a:p>
          <a:p>
            <a:pPr algn="ctr">
              <a:buNone/>
            </a:pPr>
            <a:r>
              <a:rPr lang="en-US" dirty="0" smtClean="0"/>
              <a:t>Not all change IS improvement!</a:t>
            </a:r>
            <a:endParaRPr lang="en-US" dirty="0"/>
          </a:p>
        </p:txBody>
      </p:sp>
      <p:pic>
        <p:nvPicPr>
          <p:cNvPr id="20481" name="Picture 1"/>
          <p:cNvPicPr>
            <a:picLocks noChangeAspect="1" noChangeArrowheads="1"/>
          </p:cNvPicPr>
          <p:nvPr/>
        </p:nvPicPr>
        <p:blipFill>
          <a:blip r:embed="rId2" cstate="print"/>
          <a:srcRect/>
          <a:stretch>
            <a:fillRect/>
          </a:stretch>
        </p:blipFill>
        <p:spPr bwMode="auto">
          <a:xfrm>
            <a:off x="6400800" y="4800600"/>
            <a:ext cx="2459084" cy="187007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664797"/>
          </a:xfrm>
        </p:spPr>
        <p:txBody>
          <a:bodyPr/>
          <a:lstStyle/>
          <a:p>
            <a:r>
              <a:rPr lang="en-US" dirty="0" smtClean="0"/>
              <a:t>Evaluate and Re-evaluate</a:t>
            </a:r>
            <a:endParaRPr lang="en-US" dirty="0"/>
          </a:p>
        </p:txBody>
      </p:sp>
      <p:sp>
        <p:nvSpPr>
          <p:cNvPr id="3" name="Content Placeholder 2"/>
          <p:cNvSpPr>
            <a:spLocks noGrp="1"/>
          </p:cNvSpPr>
          <p:nvPr>
            <p:ph idx="1"/>
          </p:nvPr>
        </p:nvSpPr>
        <p:spPr>
          <a:xfrm>
            <a:off x="304800" y="1676400"/>
            <a:ext cx="6019800" cy="3053144"/>
          </a:xfrm>
        </p:spPr>
        <p:txBody>
          <a:bodyPr/>
          <a:lstStyle/>
          <a:p>
            <a:r>
              <a:rPr lang="en-US" dirty="0" smtClean="0"/>
              <a:t>Review plan regularly</a:t>
            </a:r>
          </a:p>
          <a:p>
            <a:r>
              <a:rPr lang="en-US" dirty="0" smtClean="0"/>
              <a:t>Use data to determine – Are we improving?</a:t>
            </a:r>
          </a:p>
          <a:p>
            <a:r>
              <a:rPr lang="en-US" dirty="0" smtClean="0"/>
              <a:t>Are we seeing unintended consequences?</a:t>
            </a:r>
          </a:p>
          <a:p>
            <a:r>
              <a:rPr lang="en-US" dirty="0" smtClean="0"/>
              <a:t>Does the plan need revision?</a:t>
            </a:r>
          </a:p>
          <a:p>
            <a:r>
              <a:rPr lang="en-US" dirty="0" smtClean="0"/>
              <a:t>Should we bring others to the team?  If so, who is the best person to help?</a:t>
            </a:r>
            <a:endParaRPr lang="en-US" dirty="0"/>
          </a:p>
        </p:txBody>
      </p:sp>
      <p:pic>
        <p:nvPicPr>
          <p:cNvPr id="89094" name="Picture 6" descr="measuring-tape-by-yowchuan"/>
          <p:cNvPicPr>
            <a:picLocks noChangeAspect="1" noChangeArrowheads="1"/>
          </p:cNvPicPr>
          <p:nvPr/>
        </p:nvPicPr>
        <p:blipFill>
          <a:blip r:embed="rId2" cstate="print"/>
          <a:srcRect/>
          <a:stretch>
            <a:fillRect/>
          </a:stretch>
        </p:blipFill>
        <p:spPr bwMode="auto">
          <a:xfrm>
            <a:off x="5638800" y="2514600"/>
            <a:ext cx="3302000" cy="2476501"/>
          </a:xfrm>
          <a:prstGeom prst="ellipse">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do you do at the end??</a:t>
            </a:r>
            <a:endParaRPr lang="en-US" dirty="0"/>
          </a:p>
        </p:txBody>
      </p:sp>
      <p:sp>
        <p:nvSpPr>
          <p:cNvPr id="4" name="Content Placeholder 3"/>
          <p:cNvSpPr>
            <a:spLocks noGrp="1"/>
          </p:cNvSpPr>
          <p:nvPr>
            <p:ph idx="1"/>
          </p:nvPr>
        </p:nvSpPr>
        <p:spPr>
          <a:xfrm>
            <a:off x="152400" y="1600200"/>
            <a:ext cx="8839200" cy="4572000"/>
          </a:xfrm>
        </p:spPr>
        <p:txBody>
          <a:bodyPr/>
          <a:lstStyle/>
          <a:p>
            <a:r>
              <a:rPr lang="en-US" dirty="0" smtClean="0"/>
              <a:t>Evaluate!</a:t>
            </a:r>
          </a:p>
          <a:p>
            <a:pPr lvl="1"/>
            <a:r>
              <a:rPr lang="en-US" dirty="0" smtClean="0"/>
              <a:t>Did we achieve our overall goal?</a:t>
            </a:r>
          </a:p>
          <a:p>
            <a:pPr lvl="1"/>
            <a:r>
              <a:rPr lang="en-US" dirty="0" smtClean="0"/>
              <a:t>If not, why not?</a:t>
            </a:r>
          </a:p>
          <a:p>
            <a:pPr lvl="1"/>
            <a:r>
              <a:rPr lang="en-US" dirty="0" smtClean="0"/>
              <a:t>If so, make it a permanent change</a:t>
            </a:r>
          </a:p>
          <a:p>
            <a:pPr lvl="1"/>
            <a:r>
              <a:rPr lang="en-US" dirty="0" smtClean="0"/>
              <a:t>If not, what new strategies can we develop to try?</a:t>
            </a:r>
          </a:p>
          <a:p>
            <a:pPr lvl="1"/>
            <a:r>
              <a:rPr lang="en-US" dirty="0" smtClean="0"/>
              <a:t>Are there best practices we can adopt?</a:t>
            </a:r>
          </a:p>
          <a:p>
            <a:pPr lvl="1"/>
            <a:r>
              <a:rPr lang="en-US" dirty="0" smtClean="0"/>
              <a:t>Are there additional resources we need?</a:t>
            </a:r>
          </a:p>
          <a:p>
            <a:pPr lvl="1"/>
            <a:r>
              <a:rPr lang="en-US" dirty="0" smtClean="0"/>
              <a:t>Are there new partners we can bring to the team?</a:t>
            </a: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8382000" cy="664797"/>
          </a:xfrm>
        </p:spPr>
        <p:txBody>
          <a:bodyPr/>
          <a:lstStyle/>
          <a:p>
            <a:pPr algn="ctr"/>
            <a:r>
              <a:rPr lang="en-US" dirty="0" smtClean="0"/>
              <a:t>Resources</a:t>
            </a:r>
            <a:endParaRPr lang="en-US" dirty="0"/>
          </a:p>
        </p:txBody>
      </p:sp>
      <p:pic>
        <p:nvPicPr>
          <p:cNvPr id="64514" name="Picture 2" descr="http://www.nichcy.org/InformationResources/PublishingImages/Resource.jpg"/>
          <p:cNvPicPr>
            <a:picLocks noChangeAspect="1" noChangeArrowheads="1"/>
          </p:cNvPicPr>
          <p:nvPr/>
        </p:nvPicPr>
        <p:blipFill>
          <a:blip r:embed="rId2" cstate="print"/>
          <a:srcRect/>
          <a:stretch>
            <a:fillRect/>
          </a:stretch>
        </p:blipFill>
        <p:spPr bwMode="auto">
          <a:xfrm>
            <a:off x="2667000" y="2209800"/>
            <a:ext cx="2924175" cy="3952876"/>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2000" cy="664797"/>
          </a:xfrm>
        </p:spPr>
        <p:txBody>
          <a:bodyPr/>
          <a:lstStyle/>
          <a:p>
            <a:r>
              <a:rPr lang="en-US" dirty="0" smtClean="0"/>
              <a:t>ESRD Network Resources</a:t>
            </a:r>
            <a:endParaRPr lang="en-US" dirty="0"/>
          </a:p>
        </p:txBody>
      </p:sp>
      <p:pic>
        <p:nvPicPr>
          <p:cNvPr id="94210" name="Picture 2"/>
          <p:cNvPicPr>
            <a:picLocks noChangeAspect="1" noChangeArrowheads="1"/>
          </p:cNvPicPr>
          <p:nvPr/>
        </p:nvPicPr>
        <p:blipFill>
          <a:blip r:embed="rId2" cstate="print"/>
          <a:srcRect/>
          <a:stretch>
            <a:fillRect/>
          </a:stretch>
        </p:blipFill>
        <p:spPr bwMode="auto">
          <a:xfrm>
            <a:off x="533400" y="1371600"/>
            <a:ext cx="2856484" cy="3709988"/>
          </a:xfrm>
          <a:prstGeom prst="rect">
            <a:avLst/>
          </a:prstGeom>
          <a:noFill/>
          <a:ln w="9525">
            <a:noFill/>
            <a:miter lim="800000"/>
            <a:headEnd/>
            <a:tailEnd/>
          </a:ln>
        </p:spPr>
      </p:pic>
      <p:pic>
        <p:nvPicPr>
          <p:cNvPr id="94211" name="Picture 3"/>
          <p:cNvPicPr>
            <a:picLocks noChangeAspect="1" noChangeArrowheads="1"/>
          </p:cNvPicPr>
          <p:nvPr/>
        </p:nvPicPr>
        <p:blipFill>
          <a:blip r:embed="rId3" cstate="print"/>
          <a:srcRect/>
          <a:stretch>
            <a:fillRect/>
          </a:stretch>
        </p:blipFill>
        <p:spPr bwMode="auto">
          <a:xfrm>
            <a:off x="2819400" y="2438400"/>
            <a:ext cx="2567138" cy="3338513"/>
          </a:xfrm>
          <a:prstGeom prst="rect">
            <a:avLst/>
          </a:prstGeom>
          <a:noFill/>
          <a:ln w="9525">
            <a:noFill/>
            <a:miter lim="800000"/>
            <a:headEnd/>
            <a:tailEnd/>
          </a:ln>
        </p:spPr>
      </p:pic>
      <p:pic>
        <p:nvPicPr>
          <p:cNvPr id="94212" name="Picture 4"/>
          <p:cNvPicPr>
            <a:picLocks noChangeAspect="1" noChangeArrowheads="1"/>
          </p:cNvPicPr>
          <p:nvPr/>
        </p:nvPicPr>
        <p:blipFill>
          <a:blip r:embed="rId4" cstate="print"/>
          <a:srcRect/>
          <a:stretch>
            <a:fillRect/>
          </a:stretch>
        </p:blipFill>
        <p:spPr bwMode="auto">
          <a:xfrm>
            <a:off x="4724400" y="1371600"/>
            <a:ext cx="2512472" cy="3243263"/>
          </a:xfrm>
          <a:prstGeom prst="rect">
            <a:avLst/>
          </a:prstGeom>
          <a:noFill/>
          <a:ln w="9525">
            <a:noFill/>
            <a:miter lim="800000"/>
            <a:headEnd/>
            <a:tailEnd/>
          </a:ln>
        </p:spPr>
      </p:pic>
      <p:pic>
        <p:nvPicPr>
          <p:cNvPr id="94213" name="Picture 5"/>
          <p:cNvPicPr>
            <a:picLocks noChangeAspect="1" noChangeArrowheads="1"/>
          </p:cNvPicPr>
          <p:nvPr/>
        </p:nvPicPr>
        <p:blipFill>
          <a:blip r:embed="rId5" cstate="print"/>
          <a:srcRect/>
          <a:stretch>
            <a:fillRect/>
          </a:stretch>
        </p:blipFill>
        <p:spPr bwMode="auto">
          <a:xfrm>
            <a:off x="6477000" y="2895600"/>
            <a:ext cx="2438400" cy="3144253"/>
          </a:xfrm>
          <a:prstGeom prst="rect">
            <a:avLst/>
          </a:prstGeom>
          <a:noFill/>
          <a:ln w="9525">
            <a:noFill/>
            <a:miter lim="800000"/>
            <a:headEnd/>
            <a:tailEnd/>
          </a:ln>
        </p:spPr>
      </p:pic>
      <p:sp>
        <p:nvSpPr>
          <p:cNvPr id="7" name="TextBox 6"/>
          <p:cNvSpPr txBox="1"/>
          <p:nvPr/>
        </p:nvSpPr>
        <p:spPr>
          <a:xfrm>
            <a:off x="1371600" y="5943600"/>
            <a:ext cx="4800600" cy="646331"/>
          </a:xfrm>
          <a:prstGeom prst="rect">
            <a:avLst/>
          </a:prstGeom>
          <a:noFill/>
        </p:spPr>
        <p:txBody>
          <a:bodyPr wrap="square" rtlCol="0">
            <a:spAutoFit/>
          </a:bodyPr>
          <a:lstStyle/>
          <a:p>
            <a:r>
              <a:rPr lang="en-US" sz="3600" dirty="0" smtClean="0">
                <a:solidFill>
                  <a:schemeClr val="accent5">
                    <a:lumMod val="50000"/>
                  </a:schemeClr>
                </a:solidFill>
                <a:effectLst>
                  <a:outerShdw blurRad="38100" dist="38100" dir="2700000" algn="tl">
                    <a:srgbClr val="000000">
                      <a:alpha val="43137"/>
                    </a:srgbClr>
                  </a:outerShdw>
                </a:effectLst>
                <a:hlinkClick r:id="rId6"/>
              </a:rPr>
              <a:t>www.esrdnetworks.org</a:t>
            </a:r>
            <a:r>
              <a:rPr lang="en-US" sz="3600" dirty="0" smtClean="0">
                <a:solidFill>
                  <a:schemeClr val="accent5">
                    <a:lumMod val="50000"/>
                  </a:schemeClr>
                </a:solidFill>
                <a:effectLst>
                  <a:outerShdw blurRad="38100" dist="38100" dir="2700000" algn="tl">
                    <a:srgbClr val="000000">
                      <a:alpha val="43137"/>
                    </a:srgbClr>
                  </a:outerShdw>
                </a:effectLst>
              </a:rPr>
              <a:t> </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33400"/>
            <a:ext cx="8382000" cy="664797"/>
          </a:xfrm>
        </p:spPr>
        <p:txBody>
          <a:bodyPr/>
          <a:lstStyle/>
          <a:p>
            <a:r>
              <a:rPr lang="en-US" dirty="0" smtClean="0"/>
              <a:t>ANNA Resources</a:t>
            </a:r>
            <a:endParaRPr lang="en-US" dirty="0"/>
          </a:p>
        </p:txBody>
      </p:sp>
      <p:pic>
        <p:nvPicPr>
          <p:cNvPr id="92162" name="Picture 2" descr="http://www.annanurse.org/images/design/resources/P154v09.gif"/>
          <p:cNvPicPr>
            <a:picLocks noChangeAspect="1" noChangeArrowheads="1"/>
          </p:cNvPicPr>
          <p:nvPr/>
        </p:nvPicPr>
        <p:blipFill>
          <a:blip r:embed="rId2" cstate="print"/>
          <a:srcRect/>
          <a:stretch>
            <a:fillRect/>
          </a:stretch>
        </p:blipFill>
        <p:spPr bwMode="auto">
          <a:xfrm>
            <a:off x="457200" y="2057400"/>
            <a:ext cx="1828800" cy="2359743"/>
          </a:xfrm>
          <a:prstGeom prst="rect">
            <a:avLst/>
          </a:prstGeom>
          <a:ln>
            <a:noFill/>
          </a:ln>
          <a:effectLst>
            <a:outerShdw blurRad="190500" algn="tl" rotWithShape="0">
              <a:srgbClr val="000000">
                <a:alpha val="70000"/>
              </a:srgbClr>
            </a:outerShdw>
          </a:effectLst>
        </p:spPr>
      </p:pic>
      <p:pic>
        <p:nvPicPr>
          <p:cNvPr id="92164" name="Picture 4" descr="http://www.annanurse.org/images/design/resources/P151v05.gif"/>
          <p:cNvPicPr>
            <a:picLocks noChangeAspect="1" noChangeArrowheads="1"/>
          </p:cNvPicPr>
          <p:nvPr/>
        </p:nvPicPr>
        <p:blipFill>
          <a:blip r:embed="rId3" cstate="print"/>
          <a:srcRect/>
          <a:stretch>
            <a:fillRect/>
          </a:stretch>
        </p:blipFill>
        <p:spPr bwMode="auto">
          <a:xfrm>
            <a:off x="1143000" y="4114800"/>
            <a:ext cx="1905000" cy="2407922"/>
          </a:xfrm>
          <a:prstGeom prst="rect">
            <a:avLst/>
          </a:prstGeom>
          <a:noFill/>
        </p:spPr>
      </p:pic>
      <p:pic>
        <p:nvPicPr>
          <p:cNvPr id="92165" name="Picture 5"/>
          <p:cNvPicPr>
            <a:picLocks noChangeAspect="1" noChangeArrowheads="1"/>
          </p:cNvPicPr>
          <p:nvPr/>
        </p:nvPicPr>
        <p:blipFill>
          <a:blip r:embed="rId4" cstate="print"/>
          <a:srcRect/>
          <a:stretch>
            <a:fillRect/>
          </a:stretch>
        </p:blipFill>
        <p:spPr bwMode="auto">
          <a:xfrm>
            <a:off x="3276600" y="1219200"/>
            <a:ext cx="5334000" cy="4267200"/>
          </a:xfrm>
          <a:prstGeom prst="rect">
            <a:avLst/>
          </a:prstGeom>
          <a:ln>
            <a:noFill/>
          </a:ln>
          <a:effectLst>
            <a:outerShdw blurRad="190500" algn="tl" rotWithShape="0">
              <a:srgbClr val="000000">
                <a:alpha val="70000"/>
              </a:srgbClr>
            </a:outerShdw>
          </a:effectLst>
        </p:spPr>
      </p:pic>
      <p:sp>
        <p:nvSpPr>
          <p:cNvPr id="6" name="TextBox 5"/>
          <p:cNvSpPr txBox="1"/>
          <p:nvPr/>
        </p:nvSpPr>
        <p:spPr>
          <a:xfrm>
            <a:off x="3962400" y="5867400"/>
            <a:ext cx="3352800" cy="523220"/>
          </a:xfrm>
          <a:prstGeom prst="rect">
            <a:avLst/>
          </a:prstGeom>
          <a:noFill/>
        </p:spPr>
        <p:txBody>
          <a:bodyPr wrap="square" rtlCol="0">
            <a:spAutoFit/>
          </a:bodyPr>
          <a:lstStyle/>
          <a:p>
            <a:r>
              <a:rPr lang="en-US" sz="2800" dirty="0" smtClean="0">
                <a:solidFill>
                  <a:schemeClr val="accent5">
                    <a:lumMod val="50000"/>
                  </a:schemeClr>
                </a:solidFill>
                <a:effectLst>
                  <a:outerShdw blurRad="38100" dist="38100" dir="2700000" algn="tl">
                    <a:srgbClr val="000000">
                      <a:alpha val="43137"/>
                    </a:srgbClr>
                  </a:outerShdw>
                </a:effectLst>
                <a:hlinkClick r:id="rId5"/>
              </a:rPr>
              <a:t>www.annanurse.org</a:t>
            </a:r>
            <a:r>
              <a:rPr lang="en-US" sz="2800" dirty="0" smtClean="0">
                <a:solidFill>
                  <a:schemeClr val="accent5">
                    <a:lumMod val="50000"/>
                  </a:schemeClr>
                </a:solidFill>
                <a:effectLst>
                  <a:outerShdw blurRad="38100" dist="38100" dir="2700000" algn="tl">
                    <a:srgbClr val="000000">
                      <a:alpha val="43137"/>
                    </a:srgbClr>
                  </a:outerShdw>
                </a:effectLst>
              </a:rPr>
              <a:t> </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610600" cy="1329595"/>
          </a:xfrm>
        </p:spPr>
        <p:txBody>
          <a:bodyPr/>
          <a:lstStyle/>
          <a:p>
            <a:r>
              <a:rPr lang="en-US" dirty="0" smtClean="0"/>
              <a:t>Institute for Healthcare Improvement</a:t>
            </a:r>
            <a:endParaRPr lang="en-US" dirty="0"/>
          </a:p>
        </p:txBody>
      </p:sp>
      <p:pic>
        <p:nvPicPr>
          <p:cNvPr id="95234" name="Picture 2"/>
          <p:cNvPicPr>
            <a:picLocks noChangeAspect="1" noChangeArrowheads="1"/>
          </p:cNvPicPr>
          <p:nvPr/>
        </p:nvPicPr>
        <p:blipFill>
          <a:blip r:embed="rId2" cstate="print"/>
          <a:srcRect/>
          <a:stretch>
            <a:fillRect/>
          </a:stretch>
        </p:blipFill>
        <p:spPr bwMode="auto">
          <a:xfrm>
            <a:off x="1371600" y="1066800"/>
            <a:ext cx="5619750" cy="4495800"/>
          </a:xfrm>
          <a:prstGeom prst="rect">
            <a:avLst/>
          </a:prstGeom>
          <a:noFill/>
          <a:ln w="9525">
            <a:noFill/>
            <a:miter lim="800000"/>
            <a:headEnd/>
            <a:tailEnd/>
          </a:ln>
        </p:spPr>
      </p:pic>
      <p:sp>
        <p:nvSpPr>
          <p:cNvPr id="4" name="TextBox 3"/>
          <p:cNvSpPr txBox="1"/>
          <p:nvPr/>
        </p:nvSpPr>
        <p:spPr>
          <a:xfrm>
            <a:off x="1752600" y="5867400"/>
            <a:ext cx="4800600" cy="646331"/>
          </a:xfrm>
          <a:prstGeom prst="rect">
            <a:avLst/>
          </a:prstGeom>
          <a:noFill/>
        </p:spPr>
        <p:txBody>
          <a:bodyPr wrap="square" rtlCol="0">
            <a:spAutoFit/>
          </a:bodyPr>
          <a:lstStyle/>
          <a:p>
            <a:pPr algn="ctr"/>
            <a:r>
              <a:rPr lang="en-US" sz="3600" dirty="0" smtClean="0">
                <a:solidFill>
                  <a:schemeClr val="accent5">
                    <a:lumMod val="50000"/>
                  </a:schemeClr>
                </a:solidFill>
                <a:effectLst>
                  <a:outerShdw blurRad="38100" dist="38100" dir="2700000" algn="tl">
                    <a:srgbClr val="000000">
                      <a:alpha val="43137"/>
                    </a:srgbClr>
                  </a:outerShdw>
                </a:effectLst>
                <a:hlinkClick r:id="rId3"/>
              </a:rPr>
              <a:t>www.ihi.org</a:t>
            </a:r>
            <a:r>
              <a:rPr lang="en-US" sz="3600" dirty="0" smtClean="0">
                <a:solidFill>
                  <a:schemeClr val="accent5">
                    <a:lumMod val="50000"/>
                  </a:schemeClr>
                </a:solidFill>
                <a:effectLst>
                  <a:outerShdw blurRad="38100" dist="38100" dir="2700000" algn="tl">
                    <a:srgbClr val="000000">
                      <a:alpha val="43137"/>
                    </a:srgbClr>
                  </a:outerShdw>
                </a:effectLst>
              </a:rPr>
              <a:t> </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82000" cy="664797"/>
          </a:xfrm>
        </p:spPr>
        <p:txBody>
          <a:bodyPr/>
          <a:lstStyle/>
          <a:p>
            <a:r>
              <a:rPr lang="en-US" dirty="0" smtClean="0"/>
              <a:t>In Conclusion…</a:t>
            </a:r>
            <a:endParaRPr lang="en-US" dirty="0"/>
          </a:p>
        </p:txBody>
      </p:sp>
      <p:sp>
        <p:nvSpPr>
          <p:cNvPr id="3" name="Content Placeholder 2"/>
          <p:cNvSpPr>
            <a:spLocks noGrp="1"/>
          </p:cNvSpPr>
          <p:nvPr>
            <p:ph idx="1"/>
          </p:nvPr>
        </p:nvSpPr>
        <p:spPr>
          <a:xfrm>
            <a:off x="381000" y="2438400"/>
            <a:ext cx="8382000" cy="1606594"/>
          </a:xfrm>
        </p:spPr>
        <p:txBody>
          <a:bodyPr/>
          <a:lstStyle/>
          <a:p>
            <a:pPr>
              <a:buNone/>
            </a:pPr>
            <a:r>
              <a:rPr lang="en-US" dirty="0" smtClean="0"/>
              <a:t>	</a:t>
            </a:r>
            <a:r>
              <a:rPr lang="en-US" sz="3600" dirty="0" smtClean="0"/>
              <a:t>“Every system is perfectly designed to achieve the results that it gets.”</a:t>
            </a:r>
          </a:p>
          <a:p>
            <a:pPr>
              <a:buNone/>
            </a:pPr>
            <a:r>
              <a:rPr lang="en-US" sz="3600" dirty="0" smtClean="0"/>
              <a:t>							</a:t>
            </a:r>
            <a:r>
              <a:rPr lang="en-US" sz="2400" dirty="0" smtClean="0"/>
              <a:t>Paul </a:t>
            </a:r>
            <a:r>
              <a:rPr lang="en-US" sz="2400" dirty="0" err="1" smtClean="0"/>
              <a:t>Batalden</a:t>
            </a:r>
            <a:endParaRPr lang="en-US" sz="2400" dirty="0"/>
          </a:p>
        </p:txBody>
      </p:sp>
      <p:pic>
        <p:nvPicPr>
          <p:cNvPr id="97282" name="Picture 2" descr="http://dms.dartmouth.edu/faculty/images/batalden_paul.jpg"/>
          <p:cNvPicPr>
            <a:picLocks noChangeAspect="1" noChangeArrowheads="1"/>
          </p:cNvPicPr>
          <p:nvPr/>
        </p:nvPicPr>
        <p:blipFill>
          <a:blip r:embed="rId2" cstate="print"/>
          <a:srcRect/>
          <a:stretch>
            <a:fillRect/>
          </a:stretch>
        </p:blipFill>
        <p:spPr bwMode="auto">
          <a:xfrm>
            <a:off x="1295400" y="3962400"/>
            <a:ext cx="1589849" cy="2438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a:sp3d>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a:xfrm>
            <a:off x="152400" y="2286000"/>
            <a:ext cx="5257800" cy="3034677"/>
          </a:xfrm>
        </p:spPr>
        <p:txBody>
          <a:bodyPr/>
          <a:lstStyle/>
          <a:p>
            <a:pPr>
              <a:buNone/>
            </a:pPr>
            <a:r>
              <a:rPr lang="en-US" dirty="0" smtClean="0"/>
              <a:t>	</a:t>
            </a:r>
            <a:r>
              <a:rPr lang="en-US" sz="3600" dirty="0" smtClean="0"/>
              <a:t>“The definition of insanity is doing the same thing over and over again and expecting different results”</a:t>
            </a:r>
          </a:p>
          <a:p>
            <a:pPr>
              <a:buNone/>
            </a:pPr>
            <a:r>
              <a:rPr lang="en-US" dirty="0" smtClean="0"/>
              <a:t>			Albert Einstein</a:t>
            </a:r>
            <a:endParaRPr lang="en-US" dirty="0"/>
          </a:p>
        </p:txBody>
      </p:sp>
      <p:pic>
        <p:nvPicPr>
          <p:cNvPr id="96258" name="Picture 2" descr="Cartoon: Albert Einstein (medium) by r8r tagged albert,einstein,caricature,cartoon,physics,relativity,space,time,science,scientific"/>
          <p:cNvPicPr>
            <a:picLocks noChangeAspect="1" noChangeArrowheads="1"/>
          </p:cNvPicPr>
          <p:nvPr/>
        </p:nvPicPr>
        <p:blipFill>
          <a:blip r:embed="rId2" cstate="print"/>
          <a:srcRect/>
          <a:stretch>
            <a:fillRect/>
          </a:stretch>
        </p:blipFill>
        <p:spPr bwMode="auto">
          <a:xfrm>
            <a:off x="6172200" y="1524000"/>
            <a:ext cx="2438400" cy="476250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33400"/>
            <a:ext cx="8382000" cy="664797"/>
          </a:xfrm>
        </p:spPr>
        <p:txBody>
          <a:bodyPr/>
          <a:lstStyle/>
          <a:p>
            <a:r>
              <a:rPr lang="en-US" dirty="0" smtClean="0"/>
              <a:t>Why Do QAPI?</a:t>
            </a:r>
            <a:endParaRPr lang="en-US" dirty="0"/>
          </a:p>
        </p:txBody>
      </p:sp>
      <p:sp>
        <p:nvSpPr>
          <p:cNvPr id="5" name="Content Placeholder 4"/>
          <p:cNvSpPr>
            <a:spLocks noGrp="1"/>
          </p:cNvSpPr>
          <p:nvPr>
            <p:ph idx="1"/>
          </p:nvPr>
        </p:nvSpPr>
        <p:spPr>
          <a:xfrm>
            <a:off x="381000" y="1905000"/>
            <a:ext cx="8382000" cy="2215991"/>
          </a:xfrm>
        </p:spPr>
        <p:txBody>
          <a:bodyPr/>
          <a:lstStyle/>
          <a:p>
            <a:r>
              <a:rPr lang="en-US" sz="3600" dirty="0" smtClean="0"/>
              <a:t>Because CMS says so?</a:t>
            </a:r>
          </a:p>
          <a:p>
            <a:r>
              <a:rPr lang="en-US" sz="3600" dirty="0" smtClean="0"/>
              <a:t>Because the Network is on my tail?</a:t>
            </a:r>
          </a:p>
          <a:p>
            <a:r>
              <a:rPr lang="en-US" sz="3600" dirty="0" smtClean="0"/>
              <a:t>Because we won’t get paid if our outcomes are bad?</a:t>
            </a:r>
            <a:endParaRPr lang="en-US" sz="3600" dirty="0"/>
          </a:p>
        </p:txBody>
      </p:sp>
      <p:sp>
        <p:nvSpPr>
          <p:cNvPr id="6" name="TextBox 5"/>
          <p:cNvSpPr txBox="1"/>
          <p:nvPr/>
        </p:nvSpPr>
        <p:spPr>
          <a:xfrm>
            <a:off x="685800" y="4648200"/>
            <a:ext cx="7924800" cy="1200329"/>
          </a:xfrm>
          <a:prstGeom prst="rect">
            <a:avLst/>
          </a:prstGeom>
          <a:solidFill>
            <a:srgbClr val="002060"/>
          </a:solidFill>
          <a:scene3d>
            <a:camera prst="orthographicFront"/>
            <a:lightRig rig="threePt" dir="t"/>
          </a:scene3d>
          <a:sp3d>
            <a:bevelT/>
          </a:sp3d>
        </p:spPr>
        <p:txBody>
          <a:bodyPr wrap="square" rtlCol="0">
            <a:spAutoFit/>
          </a:bodyPr>
          <a:lstStyle/>
          <a:p>
            <a:pPr algn="ctr"/>
            <a:r>
              <a:rPr lang="en-US" sz="3600" dirty="0" smtClean="0">
                <a:effectLst>
                  <a:outerShdw blurRad="38100" dist="38100" dir="2700000" algn="tl">
                    <a:srgbClr val="000000">
                      <a:alpha val="43137"/>
                    </a:srgbClr>
                  </a:outerShdw>
                </a:effectLst>
              </a:rPr>
              <a:t>Because it’s the right thing to do – the right care for every patient every time!</a:t>
            </a:r>
            <a:endParaRPr lang="en-US" sz="3600" dirty="0" err="1" smtClean="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00"/>
            <a:ext cx="8382000" cy="3323987"/>
          </a:xfrm>
        </p:spPr>
        <p:txBody>
          <a:bodyPr/>
          <a:lstStyle/>
          <a:p>
            <a:pPr algn="ctr"/>
            <a:r>
              <a:rPr lang="en-US" dirty="0" smtClean="0"/>
              <a:t>Thank You!</a:t>
            </a:r>
            <a:br>
              <a:rPr lang="en-US" dirty="0" smtClean="0"/>
            </a:br>
            <a:r>
              <a:rPr lang="en-US" dirty="0" smtClean="0"/>
              <a:t/>
            </a:r>
            <a:br>
              <a:rPr lang="en-US" dirty="0" smtClean="0"/>
            </a:br>
            <a:r>
              <a:rPr lang="en-US" dirty="0" smtClean="0"/>
              <a:t>Questions?</a:t>
            </a:r>
            <a:br>
              <a:rPr lang="en-US" dirty="0" smtClean="0"/>
            </a:br>
            <a:r>
              <a:rPr lang="en-US" dirty="0"/>
              <a:t/>
            </a:r>
            <a:br>
              <a:rPr lang="en-US" dirty="0"/>
            </a:b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304800" y="1676400"/>
            <a:ext cx="8382000" cy="5361468"/>
          </a:xfrm>
        </p:spPr>
        <p:txBody>
          <a:bodyPr/>
          <a:lstStyle/>
          <a:p>
            <a:pPr>
              <a:buFont typeface="Wingdings 3" pitchFamily="18" charset="2"/>
              <a:buNone/>
            </a:pPr>
            <a:endParaRPr lang="en-US" dirty="0" smtClean="0"/>
          </a:p>
          <a:p>
            <a:pPr algn="ctr">
              <a:lnSpc>
                <a:spcPct val="150000"/>
              </a:lnSpc>
              <a:buFont typeface="Wingdings 3" pitchFamily="18" charset="2"/>
              <a:buNone/>
            </a:pPr>
            <a:r>
              <a:rPr lang="en-US" sz="3600" dirty="0" smtClean="0"/>
              <a:t>Change is a departure from an existing</a:t>
            </a:r>
          </a:p>
          <a:p>
            <a:pPr algn="ctr">
              <a:lnSpc>
                <a:spcPct val="150000"/>
              </a:lnSpc>
              <a:buFont typeface="Wingdings 3" pitchFamily="18" charset="2"/>
              <a:buNone/>
            </a:pPr>
            <a:r>
              <a:rPr lang="en-US" sz="3600" dirty="0" smtClean="0"/>
              <a:t>process or way of doing something, to a</a:t>
            </a:r>
          </a:p>
          <a:p>
            <a:pPr algn="ctr">
              <a:lnSpc>
                <a:spcPct val="150000"/>
              </a:lnSpc>
              <a:buFont typeface="Wingdings 3" pitchFamily="18" charset="2"/>
              <a:buNone/>
            </a:pPr>
            <a:r>
              <a:rPr lang="en-US" sz="3600" dirty="0" smtClean="0"/>
              <a:t>new process or a different way of doing the</a:t>
            </a:r>
          </a:p>
          <a:p>
            <a:pPr algn="ctr">
              <a:lnSpc>
                <a:spcPct val="150000"/>
              </a:lnSpc>
              <a:buFont typeface="Wingdings 3" pitchFamily="18" charset="2"/>
              <a:buNone/>
            </a:pPr>
            <a:r>
              <a:rPr lang="en-US" sz="3600" dirty="0" smtClean="0"/>
              <a:t>same thing</a:t>
            </a:r>
          </a:p>
          <a:p>
            <a:pPr algn="r">
              <a:buFont typeface="Wingdings 3" pitchFamily="18" charset="2"/>
              <a:buNone/>
            </a:pPr>
            <a:r>
              <a:rPr lang="en-US" sz="1200" b="1" dirty="0" smtClean="0">
                <a:effectLst/>
              </a:rPr>
              <a:t>Ezekiel </a:t>
            </a:r>
            <a:r>
              <a:rPr lang="en-US" sz="1200" b="1" dirty="0" err="1" smtClean="0">
                <a:effectLst/>
              </a:rPr>
              <a:t>Oseni</a:t>
            </a:r>
            <a:r>
              <a:rPr lang="en-US" sz="1200" b="1" dirty="0" smtClean="0">
                <a:effectLst/>
              </a:rPr>
              <a:t>, CISA, ACA, ACIP, ACS</a:t>
            </a:r>
            <a:endParaRPr lang="en-US" sz="1200" dirty="0" smtClean="0">
              <a:effectLst/>
            </a:endParaRPr>
          </a:p>
          <a:p>
            <a:pPr algn="r">
              <a:buFont typeface="Wingdings 3" pitchFamily="18" charset="2"/>
              <a:buNone/>
            </a:pPr>
            <a:r>
              <a:rPr lang="en-US" sz="1200" b="1" dirty="0" smtClean="0">
                <a:effectLst/>
              </a:rPr>
              <a:t>Change Management in Process Change</a:t>
            </a:r>
          </a:p>
          <a:p>
            <a:pPr algn="r">
              <a:buFont typeface="Wingdings 3" pitchFamily="18" charset="2"/>
              <a:buNone/>
            </a:pPr>
            <a:r>
              <a:rPr lang="en-US" sz="1200" b="1" dirty="0" smtClean="0">
                <a:effectLst/>
              </a:rPr>
              <a:t>Volume 1, 2007</a:t>
            </a:r>
            <a:endParaRPr lang="en-US" sz="1200" dirty="0" smtClean="0">
              <a:effectLst/>
            </a:endParaRPr>
          </a:p>
          <a:p>
            <a:pPr>
              <a:buFont typeface="Wingdings 3" pitchFamily="18" charset="2"/>
              <a:buNone/>
            </a:pPr>
            <a:endParaRPr lang="en-US" dirty="0" smtClean="0"/>
          </a:p>
        </p:txBody>
      </p:sp>
      <p:sp>
        <p:nvSpPr>
          <p:cNvPr id="3" name="Title 2"/>
          <p:cNvSpPr>
            <a:spLocks noGrp="1"/>
          </p:cNvSpPr>
          <p:nvPr>
            <p:ph type="title"/>
          </p:nvPr>
        </p:nvSpPr>
        <p:spPr>
          <a:xfrm>
            <a:off x="381000" y="990600"/>
            <a:ext cx="8382000" cy="664797"/>
          </a:xfrm>
        </p:spPr>
        <p:txBody>
          <a:bodyPr/>
          <a:lstStyle/>
          <a:p>
            <a:pPr>
              <a:defRPr/>
            </a:pPr>
            <a:r>
              <a:rPr lang="en-US" dirty="0" smtClean="0"/>
              <a:t>What is Change?</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382000" cy="664797"/>
          </a:xfrm>
        </p:spPr>
        <p:txBody>
          <a:bodyPr/>
          <a:lstStyle/>
          <a:p>
            <a:r>
              <a:rPr lang="en-US" dirty="0" smtClean="0"/>
              <a:t>Why Do We Resist Change?</a:t>
            </a:r>
            <a:endParaRPr lang="en-US" dirty="0"/>
          </a:p>
        </p:txBody>
      </p:sp>
      <p:sp>
        <p:nvSpPr>
          <p:cNvPr id="3" name="Content Placeholder 2"/>
          <p:cNvSpPr>
            <a:spLocks noGrp="1"/>
          </p:cNvSpPr>
          <p:nvPr>
            <p:ph idx="1"/>
          </p:nvPr>
        </p:nvSpPr>
        <p:spPr>
          <a:xfrm>
            <a:off x="381000" y="2057400"/>
            <a:ext cx="8382000" cy="3213187"/>
          </a:xfrm>
        </p:spPr>
        <p:txBody>
          <a:bodyPr/>
          <a:lstStyle/>
          <a:p>
            <a:r>
              <a:rPr lang="en-US" sz="3600" dirty="0" smtClean="0">
                <a:solidFill>
                  <a:srgbClr val="002060"/>
                </a:solidFill>
              </a:rPr>
              <a:t>Loss of control </a:t>
            </a:r>
            <a:r>
              <a:rPr lang="en-US" sz="3600" dirty="0" smtClean="0"/>
              <a:t>- I don’t have enough information…</a:t>
            </a:r>
          </a:p>
          <a:p>
            <a:r>
              <a:rPr lang="en-US" sz="3600" dirty="0" smtClean="0">
                <a:solidFill>
                  <a:srgbClr val="002060"/>
                </a:solidFill>
              </a:rPr>
              <a:t>Loss of identity </a:t>
            </a:r>
            <a:r>
              <a:rPr lang="en-US" sz="3600" dirty="0" smtClean="0"/>
              <a:t>- We’ve always done it this way…</a:t>
            </a:r>
          </a:p>
          <a:p>
            <a:r>
              <a:rPr lang="en-US" sz="3600" dirty="0" smtClean="0">
                <a:solidFill>
                  <a:srgbClr val="002060"/>
                </a:solidFill>
              </a:rPr>
              <a:t>Loss of competence </a:t>
            </a:r>
            <a:r>
              <a:rPr lang="en-US" sz="3600" dirty="0" smtClean="0"/>
              <a:t>- I’m afraid I’ll make a mistake...</a:t>
            </a:r>
            <a:endParaRPr lang="en-US" sz="36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a:xfrm>
            <a:off x="762000" y="1828800"/>
            <a:ext cx="7924800" cy="2585323"/>
          </a:xfrm>
        </p:spPr>
        <p:txBody>
          <a:bodyPr/>
          <a:lstStyle/>
          <a:p>
            <a:r>
              <a:rPr lang="en-US" sz="4000" dirty="0" smtClean="0"/>
              <a:t>People</a:t>
            </a:r>
          </a:p>
          <a:p>
            <a:r>
              <a:rPr lang="en-US" sz="4000" dirty="0" smtClean="0"/>
              <a:t>Policy</a:t>
            </a:r>
          </a:p>
          <a:p>
            <a:r>
              <a:rPr lang="en-US" sz="4000" dirty="0" smtClean="0"/>
              <a:t>Procedure</a:t>
            </a:r>
          </a:p>
          <a:p>
            <a:r>
              <a:rPr lang="en-US" sz="4000" dirty="0" smtClean="0"/>
              <a:t>Equipment</a:t>
            </a:r>
          </a:p>
        </p:txBody>
      </p:sp>
      <p:sp>
        <p:nvSpPr>
          <p:cNvPr id="3" name="Title 2"/>
          <p:cNvSpPr>
            <a:spLocks noGrp="1"/>
          </p:cNvSpPr>
          <p:nvPr>
            <p:ph type="title"/>
          </p:nvPr>
        </p:nvSpPr>
        <p:spPr>
          <a:xfrm>
            <a:off x="381000" y="685800"/>
            <a:ext cx="8382000" cy="664797"/>
          </a:xfrm>
        </p:spPr>
        <p:txBody>
          <a:bodyPr/>
          <a:lstStyle/>
          <a:p>
            <a:pPr>
              <a:defRPr/>
            </a:pPr>
            <a:r>
              <a:rPr lang="en-US" dirty="0" smtClean="0"/>
              <a:t>Process Change</a:t>
            </a:r>
            <a:endParaRPr lang="en-US" dirty="0"/>
          </a:p>
        </p:txBody>
      </p:sp>
      <p:pic>
        <p:nvPicPr>
          <p:cNvPr id="31748" name="Picture 3" descr="C:\Documents and Settings\csinger\Local Settings\Temporary Internet Files\Content.IE5\AWJ8WH1B\MCj00788120000[1].wmf"/>
          <p:cNvPicPr>
            <a:picLocks noChangeAspect="1" noChangeArrowheads="1"/>
          </p:cNvPicPr>
          <p:nvPr/>
        </p:nvPicPr>
        <p:blipFill>
          <a:blip r:embed="rId2" cstate="print"/>
          <a:srcRect/>
          <a:stretch>
            <a:fillRect/>
          </a:stretch>
        </p:blipFill>
        <p:spPr bwMode="auto">
          <a:xfrm>
            <a:off x="4267200" y="1371600"/>
            <a:ext cx="4191000" cy="49863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a:xfrm>
            <a:off x="304800" y="1600200"/>
            <a:ext cx="8229600" cy="4358116"/>
          </a:xfrm>
        </p:spPr>
        <p:txBody>
          <a:bodyPr/>
          <a:lstStyle/>
          <a:p>
            <a:pPr>
              <a:lnSpc>
                <a:spcPct val="100000"/>
              </a:lnSpc>
              <a:buFont typeface="Wingdings 3" pitchFamily="18" charset="2"/>
              <a:buNone/>
            </a:pPr>
            <a:r>
              <a:rPr lang="en-US" u="sng" dirty="0" smtClean="0">
                <a:solidFill>
                  <a:schemeClr val="accent5">
                    <a:lumMod val="75000"/>
                  </a:schemeClr>
                </a:solidFill>
              </a:rPr>
              <a:t>Corporate culture</a:t>
            </a:r>
          </a:p>
          <a:p>
            <a:pPr>
              <a:lnSpc>
                <a:spcPct val="100000"/>
              </a:lnSpc>
              <a:buFont typeface="Wingdings 3" pitchFamily="18" charset="2"/>
              <a:buNone/>
            </a:pPr>
            <a:r>
              <a:rPr lang="en-US" b="1" dirty="0" smtClean="0"/>
              <a:t>	</a:t>
            </a:r>
            <a:r>
              <a:rPr lang="en-US" dirty="0" smtClean="0"/>
              <a:t>The total sum of the values, customs, traditions and meanings that make a company unique. Corporate culture is often called "the character of an organization" 	</a:t>
            </a:r>
          </a:p>
          <a:p>
            <a:pPr>
              <a:lnSpc>
                <a:spcPct val="100000"/>
              </a:lnSpc>
              <a:buFont typeface="Wingdings 3" pitchFamily="18" charset="2"/>
              <a:buNone/>
            </a:pPr>
            <a:endParaRPr lang="en-US" sz="1200" dirty="0" smtClean="0"/>
          </a:p>
          <a:p>
            <a:pPr>
              <a:lnSpc>
                <a:spcPct val="100000"/>
              </a:lnSpc>
              <a:buFont typeface="Wingdings 3" pitchFamily="18" charset="2"/>
              <a:buNone/>
            </a:pPr>
            <a:r>
              <a:rPr lang="en-US" dirty="0" smtClean="0"/>
              <a:t>	The values of a corporate culture influence the ethical standards within a corporation, as well as managerial behavior.</a:t>
            </a:r>
          </a:p>
        </p:txBody>
      </p:sp>
      <p:sp>
        <p:nvSpPr>
          <p:cNvPr id="3" name="Title 2"/>
          <p:cNvSpPr>
            <a:spLocks noGrp="1"/>
          </p:cNvSpPr>
          <p:nvPr>
            <p:ph type="title"/>
          </p:nvPr>
        </p:nvSpPr>
        <p:spPr>
          <a:xfrm>
            <a:off x="381000" y="685800"/>
            <a:ext cx="8382000" cy="664797"/>
          </a:xfrm>
        </p:spPr>
        <p:txBody>
          <a:bodyPr/>
          <a:lstStyle/>
          <a:p>
            <a:pPr>
              <a:defRPr/>
            </a:pPr>
            <a:r>
              <a:rPr lang="en-US" dirty="0" smtClean="0"/>
              <a:t>Culture Change</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762000"/>
            <a:ext cx="6934200" cy="48768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795" name="Content Placeholder 1"/>
          <p:cNvSpPr>
            <a:spLocks noGrp="1"/>
          </p:cNvSpPr>
          <p:nvPr>
            <p:ph idx="1"/>
          </p:nvPr>
        </p:nvSpPr>
        <p:spPr>
          <a:xfrm>
            <a:off x="457200" y="381000"/>
            <a:ext cx="8229600" cy="4727448"/>
          </a:xfrm>
        </p:spPr>
        <p:txBody>
          <a:bodyPr/>
          <a:lstStyle/>
          <a:p>
            <a:pPr algn="ctr">
              <a:buFont typeface="Wingdings 3" pitchFamily="18" charset="2"/>
              <a:buNone/>
            </a:pPr>
            <a:endParaRPr lang="en-US" sz="4800" dirty="0" smtClean="0"/>
          </a:p>
          <a:p>
            <a:pPr algn="ctr">
              <a:buFont typeface="Wingdings 3" pitchFamily="18" charset="2"/>
              <a:buNone/>
            </a:pPr>
            <a:r>
              <a:rPr lang="en-US" sz="4800" dirty="0" smtClean="0">
                <a:solidFill>
                  <a:schemeClr val="tx1">
                    <a:lumMod val="10000"/>
                  </a:schemeClr>
                </a:solidFill>
              </a:rPr>
              <a:t>Process readiness </a:t>
            </a:r>
          </a:p>
          <a:p>
            <a:pPr algn="ctr">
              <a:buFont typeface="Wingdings 3" pitchFamily="18" charset="2"/>
              <a:buNone/>
            </a:pPr>
            <a:r>
              <a:rPr lang="en-US" sz="4800" dirty="0" smtClean="0">
                <a:solidFill>
                  <a:schemeClr val="tx1">
                    <a:lumMod val="10000"/>
                  </a:schemeClr>
                </a:solidFill>
              </a:rPr>
              <a:t>+ </a:t>
            </a:r>
          </a:p>
          <a:p>
            <a:pPr algn="ctr">
              <a:buFont typeface="Wingdings 3" pitchFamily="18" charset="2"/>
              <a:buNone/>
            </a:pPr>
            <a:r>
              <a:rPr lang="en-US" sz="4800" dirty="0" smtClean="0">
                <a:solidFill>
                  <a:schemeClr val="tx1">
                    <a:lumMod val="10000"/>
                  </a:schemeClr>
                </a:solidFill>
              </a:rPr>
              <a:t>Culture readiness </a:t>
            </a:r>
          </a:p>
          <a:p>
            <a:pPr algn="ctr">
              <a:buFont typeface="Wingdings 3" pitchFamily="18" charset="2"/>
              <a:buNone/>
            </a:pPr>
            <a:r>
              <a:rPr lang="en-US" sz="4800" dirty="0" smtClean="0">
                <a:solidFill>
                  <a:schemeClr val="tx1">
                    <a:lumMod val="10000"/>
                  </a:schemeClr>
                </a:solidFill>
              </a:rPr>
              <a:t>= </a:t>
            </a:r>
          </a:p>
          <a:p>
            <a:pPr algn="ctr">
              <a:buFont typeface="Wingdings 3" pitchFamily="18" charset="2"/>
              <a:buNone/>
            </a:pPr>
            <a:r>
              <a:rPr lang="en-US" sz="4800" dirty="0" smtClean="0">
                <a:solidFill>
                  <a:schemeClr val="tx1">
                    <a:lumMod val="10000"/>
                  </a:schemeClr>
                </a:solidFill>
              </a:rPr>
              <a:t>Change in Outcomes</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3D TRANSITION" val="DemoShnroll.p3d 0"/>
  <p:tag name="POWER3D OPTIONS" val="Medium "/>
  <p:tag name="POWER3D IMAGE0" val="PWRTRANS.TGA"/>
  <p:tag name="POWER3D SOUND" val="Shrink to Corner and Roll"/>
</p:tagLst>
</file>

<file path=ppt/tags/tag2.xml><?xml version="1.0" encoding="utf-8"?>
<p:tagLst xmlns:a="http://schemas.openxmlformats.org/drawingml/2006/main" xmlns:r="http://schemas.openxmlformats.org/officeDocument/2006/relationships" xmlns:p="http://schemas.openxmlformats.org/presentationml/2006/main">
  <p:tag name="POWER3D TRANSITION" val="DemoShnroll.p3d 0"/>
  <p:tag name="POWER3D OPTIONS" val="Medium "/>
  <p:tag name="POWER3D IMAGE0" val="PWRTRANS.TGA"/>
  <p:tag name="POWER3D SOUND" val="Shrink to Corner and Roll"/>
</p:tagLst>
</file>

<file path=ppt/tags/tag3.xml><?xml version="1.0" encoding="utf-8"?>
<p:tagLst xmlns:a="http://schemas.openxmlformats.org/drawingml/2006/main" xmlns:r="http://schemas.openxmlformats.org/officeDocument/2006/relationships" xmlns:p="http://schemas.openxmlformats.org/presentationml/2006/main">
  <p:tag name="POWER3D TRANSITION" val="DemoShnroll.p3d 0"/>
  <p:tag name="POWER3D OPTIONS" val="Medium "/>
  <p:tag name="POWER3D IMAGE0" val="PWRTRANS.TGA"/>
  <p:tag name="POWER3D SOUND" val="Shrink to Corner and Roll"/>
</p:tagLst>
</file>

<file path=ppt/tags/tag4.xml><?xml version="1.0" encoding="utf-8"?>
<p:tagLst xmlns:a="http://schemas.openxmlformats.org/drawingml/2006/main" xmlns:r="http://schemas.openxmlformats.org/officeDocument/2006/relationships" xmlns:p="http://schemas.openxmlformats.org/presentationml/2006/main">
  <p:tag name="POWER3D TRANSITION" val="DemoShnroll.p3d 0"/>
  <p:tag name="POWER3D OPTIONS" val="Medium "/>
  <p:tag name="POWER3D IMAGE0" val="PWRTRANS.TGA"/>
  <p:tag name="POWER3D SOUND" val="Shrink to Corner and Roll"/>
</p:tagLst>
</file>

<file path=ppt/theme/theme1.xml><?xml version="1.0" encoding="utf-8"?>
<a:theme xmlns:a="http://schemas.openxmlformats.org/drawingml/2006/main" name="Sample presentation slides">
  <a:themeElements>
    <a:clrScheme name="Custom 2">
      <a:dk1>
        <a:srgbClr val="6B572F"/>
      </a:dk1>
      <a:lt1>
        <a:srgbClr val="E6DCC7"/>
      </a:lt1>
      <a:dk2>
        <a:srgbClr val="6B572F"/>
      </a:dk2>
      <a:lt2>
        <a:srgbClr val="DEDEDE"/>
      </a:lt2>
      <a:accent1>
        <a:srgbClr val="16B3D5"/>
      </a:accent1>
      <a:accent2>
        <a:srgbClr val="C4652D"/>
      </a:accent2>
      <a:accent3>
        <a:srgbClr val="13D989"/>
      </a:accent3>
      <a:accent4>
        <a:srgbClr val="FFCC00"/>
      </a:accent4>
      <a:accent5>
        <a:srgbClr val="2868F8"/>
      </a:accent5>
      <a:accent6>
        <a:srgbClr val="A04DA3"/>
      </a:accent6>
      <a:hlink>
        <a:srgbClr val="002060"/>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rgbClr val="FFFFFF"/>
            </a:solidFill>
            <a:effectLst>
              <a:outerShdw blurRad="38100" dist="38100" dir="2700000" algn="tl">
                <a:srgbClr val="000000">
                  <a:alpha val="43137"/>
                </a:srgbClr>
              </a:outerShdw>
            </a:effectLst>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effectLst>
              <a:outerShdw blurRad="38100" dist="38100" dir="2700000" algn="tl">
                <a:srgbClr val="000000">
                  <a:alpha val="43137"/>
                </a:srgbClr>
              </a:outerShdw>
            </a:effectLst>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Sample presentation slides</Template>
  <TotalTime>1063</TotalTime>
  <Words>1561</Words>
  <Application>Microsoft Office PowerPoint</Application>
  <PresentationFormat>On-screen Show (4:3)</PresentationFormat>
  <Paragraphs>276</Paragraphs>
  <Slides>49</Slides>
  <Notes>2</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49</vt:i4>
      </vt:variant>
    </vt:vector>
  </HeadingPairs>
  <TitlesOfParts>
    <vt:vector size="53" baseType="lpstr">
      <vt:lpstr>Sample presentation slides</vt:lpstr>
      <vt:lpstr>White with Courier font for code slides</vt:lpstr>
      <vt:lpstr>Worksheet</vt:lpstr>
      <vt:lpstr>Document</vt:lpstr>
      <vt:lpstr>Using QAPI to Improve Care:  Putting it to Work in the Real World</vt:lpstr>
      <vt:lpstr>What is quality care and why should I care?</vt:lpstr>
      <vt:lpstr>What is quality care and why should I care?</vt:lpstr>
      <vt:lpstr>Improving Through Change</vt:lpstr>
      <vt:lpstr>What is Change?</vt:lpstr>
      <vt:lpstr>Why Do We Resist Change?</vt:lpstr>
      <vt:lpstr>Process Change</vt:lpstr>
      <vt:lpstr>Culture Change</vt:lpstr>
      <vt:lpstr>Slide 9</vt:lpstr>
      <vt:lpstr>What is Change Readiness?</vt:lpstr>
      <vt:lpstr>Creating Change</vt:lpstr>
      <vt:lpstr>Slide 12</vt:lpstr>
      <vt:lpstr>Using the Team to Drive Improvement</vt:lpstr>
      <vt:lpstr>The Composition of an Effective Team</vt:lpstr>
      <vt:lpstr>The Interdisciplinary Team</vt:lpstr>
      <vt:lpstr>Changes Need to be…</vt:lpstr>
      <vt:lpstr>So How Do We Get Started?</vt:lpstr>
      <vt:lpstr>Why Should I Care About Quality Improvement?</vt:lpstr>
      <vt:lpstr>And so…</vt:lpstr>
      <vt:lpstr>Slide 20</vt:lpstr>
      <vt:lpstr>Developing a Goal Statement</vt:lpstr>
      <vt:lpstr>QAPI:  Using Knowledge to Improve</vt:lpstr>
      <vt:lpstr>Setting Goals</vt:lpstr>
      <vt:lpstr>What Are We Trying to Accomplish? Goal/Aim Statement</vt:lpstr>
      <vt:lpstr>How will we know a change is an improvement? Collect and trend data</vt:lpstr>
      <vt:lpstr>Data Sources</vt:lpstr>
      <vt:lpstr>Your Observations – Subjective Data</vt:lpstr>
      <vt:lpstr>Your Measurement – Objective Data</vt:lpstr>
      <vt:lpstr>How Will We Know a Change is an Improvement?</vt:lpstr>
      <vt:lpstr>What changes will result in an improvement:  finding root causes</vt:lpstr>
      <vt:lpstr>Root Cause Analysis</vt:lpstr>
      <vt:lpstr>Slide 32</vt:lpstr>
      <vt:lpstr>5 Whys</vt:lpstr>
      <vt:lpstr>What are the barriers?</vt:lpstr>
      <vt:lpstr>What are our root causes?</vt:lpstr>
      <vt:lpstr>Developing your QAPI Plan</vt:lpstr>
      <vt:lpstr>Developing your QAPI Plan</vt:lpstr>
      <vt:lpstr>Slide 38</vt:lpstr>
      <vt:lpstr>Slide 39</vt:lpstr>
      <vt:lpstr>Evaluate and Re-evaluate</vt:lpstr>
      <vt:lpstr>What do you do at the end??</vt:lpstr>
      <vt:lpstr>Resources</vt:lpstr>
      <vt:lpstr>ESRD Network Resources</vt:lpstr>
      <vt:lpstr>ANNA Resources</vt:lpstr>
      <vt:lpstr>Institute for Healthcare Improvement</vt:lpstr>
      <vt:lpstr>In Conclusion…</vt:lpstr>
      <vt:lpstr>Slide 47</vt:lpstr>
      <vt:lpstr>Why Do QAPI?</vt:lpstr>
      <vt:lpstr>Thank You!  Questions?  </vt:lpstr>
    </vt:vector>
  </TitlesOfParts>
  <Company>CMS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QAPI to Improve Care:  Putting it to Work in the Real World</dc:title>
  <dc:creator>jdeane</dc:creator>
  <cp:lastModifiedBy>Owner</cp:lastModifiedBy>
  <cp:revision>116</cp:revision>
  <dcterms:created xsi:type="dcterms:W3CDTF">2010-01-20T19:43:35Z</dcterms:created>
  <dcterms:modified xsi:type="dcterms:W3CDTF">2010-05-12T16:32:05Z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TC102867141033</vt:lpwstr>
  </property>
</Properties>
</file>