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7" autoAdjust="0"/>
  </p:normalViewPr>
  <p:slideViewPr>
    <p:cSldViewPr>
      <p:cViewPr varScale="1">
        <p:scale>
          <a:sx n="75" d="100"/>
          <a:sy n="75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8FD8-DEC3-4E21-A63E-3922D22CF54A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B897-5237-466D-9FC5-386AEC104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baseline="0" dirty="0" smtClean="0"/>
          </a:p>
          <a:p>
            <a:pPr>
              <a:buFont typeface="Arial" charset="0"/>
              <a:buChar char="•"/>
            </a:pPr>
            <a:endParaRPr lang="en-US" baseline="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B897-5237-466D-9FC5-386AEC1044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20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Reducing HAI’s</a:t>
            </a:r>
          </a:p>
          <a:p>
            <a:r>
              <a:rPr lang="en-US" sz="2800" dirty="0" smtClean="0"/>
              <a:t>Denise VanValkenburgh, RN, BA</a:t>
            </a:r>
          </a:p>
          <a:p>
            <a:r>
              <a:rPr lang="en-US" sz="2800" dirty="0" smtClean="0"/>
              <a:t>Liberty dialysis </a:t>
            </a:r>
            <a:endParaRPr lang="en-US" sz="28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Call to Action!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Infections are 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death and accounted for 14% of deaths in 2004 </a:t>
            </a:r>
          </a:p>
          <a:p>
            <a:r>
              <a:rPr lang="en-US" sz="2800" dirty="0" smtClean="0"/>
              <a:t>Hospitalizations for infections increased 34% between 1993 and 2006 </a:t>
            </a:r>
          </a:p>
          <a:p>
            <a:r>
              <a:rPr lang="en-US" sz="2800" dirty="0" smtClean="0"/>
              <a:t>Actual # related to BSI in HD pts is not known but estimated to be 50,000 per year</a:t>
            </a:r>
          </a:p>
          <a:p>
            <a:r>
              <a:rPr lang="en-US" sz="2800" dirty="0" smtClean="0"/>
              <a:t>BSIs resulted in 103 hospital admissions /1,000 patient-years </a:t>
            </a:r>
          </a:p>
          <a:p>
            <a:r>
              <a:rPr lang="en-US" sz="2800" dirty="0" smtClean="0"/>
              <a:t>USRDS documented 105% increase in total admission for VA infections from 1993-2006 </a:t>
            </a:r>
            <a:endParaRPr lang="en-US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200" y="12192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Brief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2002: MMWR:   Guidelines for Prevention of IV catheter-related infections </a:t>
            </a:r>
          </a:p>
          <a:p>
            <a:r>
              <a:rPr lang="en-US" sz="2400" dirty="0" smtClean="0"/>
              <a:t>2005: CDC- NHSN (voluntary)</a:t>
            </a:r>
          </a:p>
          <a:p>
            <a:r>
              <a:rPr lang="en-US" sz="2400" dirty="0" smtClean="0"/>
              <a:t>2006:  NKF- DOQI Guidelines </a:t>
            </a:r>
          </a:p>
          <a:p>
            <a:r>
              <a:rPr lang="en-US" sz="2400" dirty="0" smtClean="0"/>
              <a:t>2008:  HHS/GAO released </a:t>
            </a:r>
            <a:r>
              <a:rPr lang="en-US" sz="2400" i="1" dirty="0" smtClean="0"/>
              <a:t>HCAI in Hospital</a:t>
            </a:r>
          </a:p>
          <a:p>
            <a:r>
              <a:rPr lang="en-US" sz="2400" dirty="0" smtClean="0"/>
              <a:t>2009:  HHS Steering Committee for the Prevention of HAI- Second Phase (2009) expanded to include ESRD facilities </a:t>
            </a:r>
            <a:endParaRPr lang="en-US" sz="2400" u="sng" dirty="0" smtClean="0"/>
          </a:p>
          <a:p>
            <a:r>
              <a:rPr lang="en-US" sz="2400" dirty="0" smtClean="0"/>
              <a:t>2010:  Patient Protection and Affordable Care Act </a:t>
            </a:r>
          </a:p>
          <a:p>
            <a:r>
              <a:rPr lang="en-US" sz="2400" dirty="0" smtClean="0"/>
              <a:t>2010:  Colorado Dialysis units began reporting DRI to the NHSN; with data being publically reported</a:t>
            </a:r>
          </a:p>
          <a:p>
            <a:r>
              <a:rPr lang="en-US" sz="2400" dirty="0" smtClean="0"/>
              <a:t>2011:  Network 3 clinics will being reporting DRI to NHSN</a:t>
            </a:r>
          </a:p>
          <a:p>
            <a:r>
              <a:rPr lang="en-US" sz="2400" dirty="0" smtClean="0"/>
              <a:t>2011:  MMWR:  Vital Signs:  Central Line- ABSI- US 2001, 2008, 2009 </a:t>
            </a:r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066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Liberty Initiatives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Collect Surveillance Data on a monthly basis </a:t>
            </a:r>
            <a:r>
              <a:rPr lang="en-US" sz="1900" i="1" dirty="0" smtClean="0"/>
              <a:t>(QAPI at a Glance)</a:t>
            </a:r>
            <a:endParaRPr lang="en-US" i="1" dirty="0" smtClean="0"/>
          </a:p>
          <a:p>
            <a:pPr lvl="0"/>
            <a:r>
              <a:rPr lang="en-US" dirty="0" smtClean="0"/>
              <a:t>Analyze Data and stratify clinics into 4 quartiles</a:t>
            </a:r>
          </a:p>
          <a:p>
            <a:pPr lvl="0"/>
            <a:r>
              <a:rPr lang="en-US" dirty="0" smtClean="0"/>
              <a:t>Review Data with the Medical Advisory Board (MAB) and develop educational tools to educate professional staff</a:t>
            </a:r>
          </a:p>
          <a:p>
            <a:pPr lvl="1"/>
            <a:r>
              <a:rPr lang="en-US" dirty="0" smtClean="0"/>
              <a:t>Work with clinics in the top quartile to identify “best demonstrated practices”</a:t>
            </a:r>
          </a:p>
          <a:p>
            <a:pPr lvl="1"/>
            <a:r>
              <a:rPr lang="en-US" dirty="0" smtClean="0"/>
              <a:t>Work with clinics in the lower quartile to improve performance</a:t>
            </a:r>
          </a:p>
          <a:p>
            <a:pPr lvl="0"/>
            <a:r>
              <a:rPr lang="en-US" dirty="0" smtClean="0"/>
              <a:t>Collaborate with Oversight Agencies (CMS/Networks) to improve facility level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2192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78363"/>
          </a:xfrm>
        </p:spPr>
        <p:txBody>
          <a:bodyPr/>
          <a:lstStyle/>
          <a:p>
            <a:r>
              <a:rPr lang="en-US" sz="2800" dirty="0" smtClean="0"/>
              <a:t>Educate community on ‘new’ terminology</a:t>
            </a:r>
          </a:p>
          <a:p>
            <a:pPr lvl="1"/>
            <a:r>
              <a:rPr lang="en-US" sz="2400" dirty="0" smtClean="0"/>
              <a:t>HAI	-CLABSIs	-LAI	-AAB	</a:t>
            </a:r>
          </a:p>
          <a:p>
            <a:r>
              <a:rPr lang="en-US" sz="2800" dirty="0" smtClean="0"/>
              <a:t>Standardize data analyzes/comparison</a:t>
            </a:r>
          </a:p>
          <a:p>
            <a:pPr lvl="1"/>
            <a:r>
              <a:rPr lang="en-US" sz="2400" dirty="0" smtClean="0"/>
              <a:t>USRDs reports ‘patient-years’</a:t>
            </a:r>
          </a:p>
          <a:p>
            <a:pPr lvl="1"/>
            <a:r>
              <a:rPr lang="en-US" sz="2400" dirty="0" smtClean="0"/>
              <a:t>NHSN reports ‘patient-months’</a:t>
            </a:r>
          </a:p>
          <a:p>
            <a:pPr lvl="1"/>
            <a:r>
              <a:rPr lang="en-US" sz="2400" dirty="0" smtClean="0"/>
              <a:t>MMWR refers to ‘patient-days’</a:t>
            </a:r>
          </a:p>
          <a:p>
            <a:pPr lvl="1"/>
            <a:r>
              <a:rPr lang="en-US" sz="2400" dirty="0" smtClean="0"/>
              <a:t>Literature reports data in multiple ways</a:t>
            </a:r>
          </a:p>
          <a:p>
            <a:r>
              <a:rPr lang="en-US" sz="2800" dirty="0" smtClean="0"/>
              <a:t>Coordinate facility level activity with Corporate offices</a:t>
            </a:r>
          </a:p>
          <a:p>
            <a:r>
              <a:rPr lang="en-US" sz="2800" dirty="0" smtClean="0"/>
              <a:t>Sensitivity to time commitment of local data collection efforts  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2192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314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Creating a Culture of Quality:   Developing the Infrastructure to Meet  Quality Improvement Requirements   </vt:lpstr>
      <vt:lpstr>Call to Action!</vt:lpstr>
      <vt:lpstr>Brief History </vt:lpstr>
      <vt:lpstr>Liberty Initiatives </vt:lpstr>
      <vt:lpstr>Next Steps?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24</cp:revision>
  <dcterms:created xsi:type="dcterms:W3CDTF">2011-03-02T14:20:00Z</dcterms:created>
  <dcterms:modified xsi:type="dcterms:W3CDTF">2011-03-07T14:59:51Z</dcterms:modified>
</cp:coreProperties>
</file>